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9" r:id="rId3"/>
    <p:sldId id="263" r:id="rId4"/>
    <p:sldId id="262" r:id="rId5"/>
    <p:sldId id="267" r:id="rId6"/>
    <p:sldId id="268" r:id="rId7"/>
    <p:sldId id="269" r:id="rId8"/>
    <p:sldId id="270" r:id="rId9"/>
    <p:sldId id="271" r:id="rId10"/>
    <p:sldId id="273" r:id="rId11"/>
    <p:sldId id="274" r:id="rId12"/>
    <p:sldId id="276" r:id="rId13"/>
    <p:sldId id="277" r:id="rId14"/>
    <p:sldId id="278" r:id="rId15"/>
    <p:sldId id="279" r:id="rId16"/>
    <p:sldId id="280" r:id="rId17"/>
    <p:sldId id="282" r:id="rId18"/>
    <p:sldId id="281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3" r:id="rId37"/>
    <p:sldId id="300" r:id="rId38"/>
    <p:sldId id="301" r:id="rId39"/>
    <p:sldId id="305" r:id="rId40"/>
    <p:sldId id="304" r:id="rId41"/>
    <p:sldId id="302" r:id="rId42"/>
    <p:sldId id="306" r:id="rId43"/>
    <p:sldId id="307" r:id="rId44"/>
    <p:sldId id="258" r:id="rId45"/>
    <p:sldId id="272" r:id="rId46"/>
    <p:sldId id="30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6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hyperlink" Target="http://www.primemovies.ru/wp-content/uploads/2014/12/13607443891604216662.jpeg" TargetMode="External"/><Relationship Id="rId3" Type="http://schemas.openxmlformats.org/officeDocument/2006/relationships/hyperlink" Target="http://www.primemovies.ru/wp-content/uploads/2014/12/392792.jpg" TargetMode="External"/><Relationship Id="rId7" Type="http://schemas.openxmlformats.org/officeDocument/2006/relationships/hyperlink" Target="http://www.primemovies.ru/wp-content/uploads/2014/12/171571771.jpg" TargetMode="External"/><Relationship Id="rId12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hyperlink" Target="http://www.primemovies.ru/wp-content/uploads/2014/12/1360744399872621180.jpeg" TargetMode="External"/><Relationship Id="rId5" Type="http://schemas.openxmlformats.org/officeDocument/2006/relationships/hyperlink" Target="http://www.primemovies.ru/wp-content/uploads/2014/12/446680.jpg" TargetMode="External"/><Relationship Id="rId10" Type="http://schemas.openxmlformats.org/officeDocument/2006/relationships/image" Target="../media/image52.jpeg"/><Relationship Id="rId4" Type="http://schemas.openxmlformats.org/officeDocument/2006/relationships/image" Target="../media/image49.jpeg"/><Relationship Id="rId9" Type="http://schemas.openxmlformats.org/officeDocument/2006/relationships/hyperlink" Target="http://www.primemovies.ru/wp-content/uploads/2014/12/1360744382489358087.jpeg" TargetMode="External"/><Relationship Id="rId1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2SUAm" TargetMode="External"/><Relationship Id="rId2" Type="http://schemas.openxmlformats.org/officeDocument/2006/relationships/hyperlink" Target="https://kudamoscow.ru/place/gosudarstvennyj-akademicheskij-malyj-teatr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ly.ru/repertory" TargetMode="External"/><Relationship Id="rId4" Type="http://schemas.openxmlformats.org/officeDocument/2006/relationships/hyperlink" Target="https://www.maly.ru/pages?name=history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museumschelykovo.ru/products/item.aspx?pid=335" TargetMode="External"/><Relationship Id="rId2" Type="http://schemas.openxmlformats.org/officeDocument/2006/relationships/hyperlink" Target="https://magisteria.ru/russian-comedy/ostrovsk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ly.ru/news/8876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5022374"/>
            <a:ext cx="8856984" cy="164698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2800" i="1" dirty="0" smtClean="0">
              <a:solidFill>
                <a:schemeClr val="accent6"/>
              </a:solidFill>
              <a:latin typeface="Arial Black" pitchFamily="34" charset="0"/>
            </a:endParaRPr>
          </a:p>
          <a:p>
            <a:pPr marL="45720" indent="0" algn="ctr">
              <a:buNone/>
            </a:pP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«Герои </a:t>
            </a: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А. Н. Островского  (1823-1886) </a:t>
            </a:r>
            <a:b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на сцене и на 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экране»</a:t>
            </a:r>
            <a:endParaRPr lang="ru-RU" sz="2800" i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968" y="260648"/>
            <a:ext cx="7860349" cy="476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2477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412776"/>
            <a:ext cx="4644007" cy="3168352"/>
          </a:xfrm>
        </p:spPr>
        <p:txBody>
          <a:bodyPr>
            <a:normAutofit/>
          </a:bodyPr>
          <a:lstStyle/>
          <a:p>
            <a:pPr marL="45720" lvl="0" indent="0" algn="ctr">
              <a:spcBef>
                <a:spcPts val="0"/>
              </a:spcBef>
              <a:spcAft>
                <a:spcPts val="0"/>
              </a:spcAft>
              <a:buClr>
                <a:srgbClr val="C17529">
                  <a:lumMod val="75000"/>
                </a:srgbClr>
              </a:buClr>
              <a:buNone/>
            </a:pPr>
            <a:r>
              <a:rPr lang="ru-RU" sz="2800" i="1" dirty="0">
                <a:solidFill>
                  <a:srgbClr val="C17529">
                    <a:lumMod val="50000"/>
                  </a:srgbClr>
                </a:solidFill>
                <a:latin typeface="Arial Black" pitchFamily="34" charset="0"/>
              </a:rPr>
              <a:t>Спектакли, поставленные </a:t>
            </a:r>
            <a:endParaRPr lang="ru-RU" sz="2800" i="1" dirty="0" smtClean="0">
              <a:solidFill>
                <a:srgbClr val="C17529">
                  <a:lumMod val="50000"/>
                </a:srgbClr>
              </a:solidFill>
              <a:latin typeface="Arial Black" pitchFamily="34" charset="0"/>
            </a:endParaRPr>
          </a:p>
          <a:p>
            <a:pPr marL="45720" lvl="0" indent="0" algn="ctr">
              <a:spcBef>
                <a:spcPts val="0"/>
              </a:spcBef>
              <a:spcAft>
                <a:spcPts val="0"/>
              </a:spcAft>
              <a:buClr>
                <a:srgbClr val="C17529">
                  <a:lumMod val="75000"/>
                </a:srgbClr>
              </a:buClr>
              <a:buNone/>
            </a:pPr>
            <a:r>
              <a:rPr lang="ru-RU" sz="2800" i="1" dirty="0" smtClean="0">
                <a:solidFill>
                  <a:srgbClr val="C17529">
                    <a:lumMod val="50000"/>
                  </a:srgbClr>
                </a:solidFill>
                <a:latin typeface="Arial Black" pitchFamily="34" charset="0"/>
              </a:rPr>
              <a:t>по </a:t>
            </a:r>
            <a:r>
              <a:rPr lang="ru-RU" sz="2800" i="1" dirty="0">
                <a:solidFill>
                  <a:srgbClr val="C17529">
                    <a:lumMod val="50000"/>
                  </a:srgbClr>
                </a:solidFill>
                <a:latin typeface="Arial Black" pitchFamily="34" charset="0"/>
              </a:rPr>
              <a:t>пьесам </a:t>
            </a:r>
            <a:endParaRPr lang="ru-RU" sz="2800" i="1" dirty="0" smtClean="0">
              <a:solidFill>
                <a:srgbClr val="C17529">
                  <a:lumMod val="50000"/>
                </a:srgbClr>
              </a:solidFill>
              <a:latin typeface="Arial Black" pitchFamily="34" charset="0"/>
            </a:endParaRPr>
          </a:p>
          <a:p>
            <a:pPr marL="45720" lvl="0" indent="0" algn="ctr">
              <a:spcBef>
                <a:spcPts val="0"/>
              </a:spcBef>
              <a:spcAft>
                <a:spcPts val="0"/>
              </a:spcAft>
              <a:buClr>
                <a:srgbClr val="C17529">
                  <a:lumMod val="75000"/>
                </a:srgbClr>
              </a:buClr>
              <a:buNone/>
            </a:pPr>
            <a:r>
              <a:rPr lang="ru-RU" sz="2800" i="1" dirty="0" smtClean="0">
                <a:solidFill>
                  <a:srgbClr val="C17529">
                    <a:lumMod val="50000"/>
                  </a:srgbClr>
                </a:solidFill>
                <a:latin typeface="Arial Black" pitchFamily="34" charset="0"/>
              </a:rPr>
              <a:t>А.Н</a:t>
            </a:r>
            <a:r>
              <a:rPr lang="ru-RU" sz="2800" i="1" dirty="0">
                <a:solidFill>
                  <a:srgbClr val="C17529">
                    <a:lumMod val="50000"/>
                  </a:srgbClr>
                </a:solidFill>
                <a:latin typeface="Arial Black" pitchFamily="34" charset="0"/>
              </a:rPr>
              <a:t>. Островского,</a:t>
            </a:r>
          </a:p>
          <a:p>
            <a:pPr marL="45720" lvl="0" indent="0" algn="ctr">
              <a:spcBef>
                <a:spcPts val="0"/>
              </a:spcBef>
              <a:spcAft>
                <a:spcPts val="0"/>
              </a:spcAft>
              <a:buClr>
                <a:srgbClr val="C17529">
                  <a:lumMod val="75000"/>
                </a:srgbClr>
              </a:buClr>
              <a:buNone/>
            </a:pPr>
            <a:r>
              <a:rPr lang="ru-RU" sz="2800" i="1" dirty="0">
                <a:solidFill>
                  <a:srgbClr val="C17529">
                    <a:lumMod val="50000"/>
                  </a:srgbClr>
                </a:solidFill>
                <a:latin typeface="Arial Black" pitchFamily="34" charset="0"/>
              </a:rPr>
              <a:t> в современном репертуаре </a:t>
            </a:r>
            <a:endParaRPr lang="ru-RU" sz="2800" i="1" dirty="0" smtClean="0">
              <a:solidFill>
                <a:srgbClr val="C17529">
                  <a:lumMod val="50000"/>
                </a:srgbClr>
              </a:solidFill>
              <a:latin typeface="Arial Black" pitchFamily="34" charset="0"/>
            </a:endParaRPr>
          </a:p>
          <a:p>
            <a:pPr marL="45720" lvl="0" indent="0" algn="ctr">
              <a:spcBef>
                <a:spcPts val="0"/>
              </a:spcBef>
              <a:spcAft>
                <a:spcPts val="0"/>
              </a:spcAft>
              <a:buClr>
                <a:srgbClr val="C17529">
                  <a:lumMod val="75000"/>
                </a:srgbClr>
              </a:buClr>
              <a:buNone/>
            </a:pPr>
            <a:r>
              <a:rPr lang="ru-RU" sz="2800" i="1" dirty="0" smtClean="0">
                <a:solidFill>
                  <a:srgbClr val="C17529">
                    <a:lumMod val="50000"/>
                  </a:srgbClr>
                </a:solidFill>
                <a:latin typeface="Arial Black" pitchFamily="34" charset="0"/>
              </a:rPr>
              <a:t>Малого </a:t>
            </a:r>
            <a:r>
              <a:rPr lang="ru-RU" sz="2800" i="1" dirty="0">
                <a:solidFill>
                  <a:srgbClr val="C17529">
                    <a:lumMod val="50000"/>
                  </a:srgbClr>
                </a:solidFill>
                <a:latin typeface="Arial Black" pitchFamily="34" charset="0"/>
              </a:rPr>
              <a:t>театра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662337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431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3964" y="221673"/>
            <a:ext cx="8554500" cy="3063312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А. Н. Островский. «БЕДНОСТЬ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НЕ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ПОРОК» (1853 г.) </a:t>
            </a:r>
          </a:p>
          <a:p>
            <a:pPr marL="45720" indent="0" algn="ctr">
              <a:buNone/>
            </a:pPr>
            <a:r>
              <a:rPr lang="ru-RU" i="1" dirty="0" smtClean="0">
                <a:solidFill>
                  <a:schemeClr val="tx1"/>
                </a:solidFill>
              </a:rPr>
              <a:t>Режиссёр-постановщик </a:t>
            </a:r>
            <a:r>
              <a:rPr lang="ru-RU" i="1" dirty="0">
                <a:solidFill>
                  <a:schemeClr val="tx1"/>
                </a:solidFill>
              </a:rPr>
              <a:t>народный артист России А.В. </a:t>
            </a:r>
            <a:r>
              <a:rPr lang="ru-RU" i="1" dirty="0" smtClean="0">
                <a:solidFill>
                  <a:schemeClr val="tx1"/>
                </a:solidFill>
              </a:rPr>
              <a:t>Коршунов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</a:t>
            </a:r>
            <a:r>
              <a:rPr lang="ru-RU" i="1" dirty="0" smtClean="0">
                <a:solidFill>
                  <a:schemeClr val="tx1"/>
                </a:solidFill>
              </a:rPr>
              <a:t>состоялась 18 </a:t>
            </a:r>
            <a:r>
              <a:rPr lang="ru-RU" i="1" dirty="0">
                <a:solidFill>
                  <a:schemeClr val="tx1"/>
                </a:solidFill>
              </a:rPr>
              <a:t>октября 2006 года.</a:t>
            </a:r>
          </a:p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	П</a:t>
            </a:r>
            <a:r>
              <a:rPr lang="ru-RU" dirty="0" smtClean="0">
                <a:solidFill>
                  <a:schemeClr val="tx1"/>
                </a:solidFill>
              </a:rPr>
              <a:t>ервоначальное название пьесы - «</a:t>
            </a:r>
            <a:r>
              <a:rPr lang="ru-RU" dirty="0">
                <a:solidFill>
                  <a:schemeClr val="tx1"/>
                </a:solidFill>
              </a:rPr>
              <a:t>Гордым Бог противится». Это фраза из Священного Писания, и продолжение у нее такое: «А смиренным дает благодать». Комедия </a:t>
            </a:r>
            <a:r>
              <a:rPr lang="ru-RU" dirty="0" smtClean="0">
                <a:solidFill>
                  <a:schemeClr val="tx1"/>
                </a:solidFill>
              </a:rPr>
              <a:t> А.Н</a:t>
            </a:r>
            <a:r>
              <a:rPr lang="ru-RU" smtClean="0">
                <a:solidFill>
                  <a:schemeClr val="tx1"/>
                </a:solidFill>
              </a:rPr>
              <a:t>. Островского  </a:t>
            </a:r>
            <a:r>
              <a:rPr lang="ru-RU" dirty="0" smtClean="0">
                <a:solidFill>
                  <a:schemeClr val="tx1"/>
                </a:solidFill>
              </a:rPr>
              <a:t>- именно </a:t>
            </a:r>
            <a:r>
              <a:rPr lang="ru-RU" dirty="0">
                <a:solidFill>
                  <a:schemeClr val="tx1"/>
                </a:solidFill>
              </a:rPr>
              <a:t>о таких «смиренных» добрых людях и веселых русских святках.</a:t>
            </a:r>
          </a:p>
          <a:p>
            <a:pPr marL="45720" indent="0" algn="just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101" y="2776558"/>
            <a:ext cx="5911377" cy="388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3220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60648"/>
            <a:ext cx="9144000" cy="3096344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Впервые пьеса  была поставлена в Малом театре более 150 лет тому назад.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втор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перенес на сцену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подзабытый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 середине века мир народного святочного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веселья.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Наверное</a:t>
            </a:r>
            <a:r>
              <a:rPr lang="ru-RU" dirty="0">
                <a:solidFill>
                  <a:schemeClr val="tx1"/>
                </a:solidFill>
              </a:rPr>
              <a:t>, в его память эти сцены вернулись как эхо воспоминаний замоскворецкого детства. </a:t>
            </a:r>
            <a:r>
              <a:rPr lang="ru-RU" i="1" dirty="0" smtClean="0">
                <a:solidFill>
                  <a:schemeClr val="tx1"/>
                </a:solidFill>
              </a:rPr>
              <a:t>Там </a:t>
            </a:r>
            <a:r>
              <a:rPr lang="ru-RU" i="1" dirty="0">
                <a:solidFill>
                  <a:schemeClr val="tx1"/>
                </a:solidFill>
              </a:rPr>
              <a:t>было и </a:t>
            </a:r>
            <a:r>
              <a:rPr lang="ru-RU" i="1" dirty="0" smtClean="0">
                <a:solidFill>
                  <a:schemeClr val="tx1"/>
                </a:solidFill>
              </a:rPr>
              <a:t>сладкое </a:t>
            </a:r>
            <a:r>
              <a:rPr lang="ru-RU" i="1" dirty="0">
                <a:solidFill>
                  <a:schemeClr val="tx1"/>
                </a:solidFill>
              </a:rPr>
              <a:t>ожидание праздника, </a:t>
            </a:r>
            <a:r>
              <a:rPr lang="ru-RU" i="1" dirty="0" smtClean="0">
                <a:solidFill>
                  <a:schemeClr val="tx1"/>
                </a:solidFill>
              </a:rPr>
              <a:t>и </a:t>
            </a:r>
            <a:r>
              <a:rPr lang="ru-RU" i="1" smtClean="0">
                <a:solidFill>
                  <a:schemeClr val="tx1"/>
                </a:solidFill>
              </a:rPr>
              <a:t>топот ног, </a:t>
            </a:r>
            <a:r>
              <a:rPr lang="ru-RU" i="1" dirty="0">
                <a:solidFill>
                  <a:schemeClr val="tx1"/>
                </a:solidFill>
              </a:rPr>
              <a:t>и смех в сенях, </a:t>
            </a:r>
            <a:r>
              <a:rPr lang="ru-RU" i="1" dirty="0" smtClean="0">
                <a:solidFill>
                  <a:schemeClr val="tx1"/>
                </a:solidFill>
              </a:rPr>
              <a:t>и хоровод масок, и </a:t>
            </a:r>
            <a:r>
              <a:rPr lang="ru-RU" i="1" dirty="0">
                <a:solidFill>
                  <a:schemeClr val="tx1"/>
                </a:solidFill>
              </a:rPr>
              <a:t>старинные песни, гаданья, </a:t>
            </a:r>
            <a:r>
              <a:rPr lang="ru-RU" i="1" dirty="0" smtClean="0">
                <a:solidFill>
                  <a:schemeClr val="tx1"/>
                </a:solidFill>
              </a:rPr>
              <a:t>прибаутки.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Спектакль </a:t>
            </a:r>
            <a:r>
              <a:rPr lang="ru-RU" dirty="0">
                <a:solidFill>
                  <a:schemeClr val="tx1"/>
                </a:solidFill>
              </a:rPr>
              <a:t>«Бедность не порок» - участник многих всероссийских </a:t>
            </a:r>
            <a:r>
              <a:rPr lang="ru-RU" dirty="0" smtClean="0">
                <a:solidFill>
                  <a:schemeClr val="tx1"/>
                </a:solidFill>
              </a:rPr>
              <a:t>фестивалей.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5942" y="3267399"/>
            <a:ext cx="4522312" cy="290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67398"/>
            <a:ext cx="4402561" cy="290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7262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928992" cy="3528392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А. Н. Островский «ДОХОДНОЕ МЕСТО» (1856 г.) 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Режиссер-постановщик - Андрей </a:t>
            </a:r>
            <a:r>
              <a:rPr lang="ru-RU" i="1" dirty="0" smtClean="0">
                <a:solidFill>
                  <a:schemeClr val="tx1"/>
                </a:solidFill>
              </a:rPr>
              <a:t>Цисарук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</a:t>
            </a:r>
            <a:r>
              <a:rPr lang="ru-RU" i="1" dirty="0" smtClean="0">
                <a:solidFill>
                  <a:schemeClr val="tx1"/>
                </a:solidFill>
              </a:rPr>
              <a:t>состоялась  </a:t>
            </a:r>
            <a:r>
              <a:rPr lang="ru-RU" i="1" dirty="0">
                <a:solidFill>
                  <a:schemeClr val="tx1"/>
                </a:solidFill>
              </a:rPr>
              <a:t>11 декабря 2020 </a:t>
            </a:r>
            <a:r>
              <a:rPr lang="ru-RU" i="1" dirty="0" smtClean="0">
                <a:solidFill>
                  <a:schemeClr val="tx1"/>
                </a:solidFill>
              </a:rPr>
              <a:t>года</a:t>
            </a:r>
          </a:p>
          <a:p>
            <a:pPr marL="45720" indent="0" algn="just">
              <a:buNone/>
            </a:pPr>
            <a:r>
              <a:rPr lang="ru-RU" sz="2000" dirty="0" smtClean="0"/>
              <a:t>	</a:t>
            </a:r>
            <a:r>
              <a:rPr lang="ru-RU" sz="2000" dirty="0" smtClean="0">
                <a:solidFill>
                  <a:schemeClr val="tx1"/>
                </a:solidFill>
              </a:rPr>
              <a:t>Режиссер А. Цисарук размышляет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о пути современного молодого человека в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обществе</a:t>
            </a:r>
            <a:r>
              <a:rPr lang="ru-RU" sz="2000" dirty="0" smtClean="0">
                <a:solidFill>
                  <a:schemeClr val="tx1"/>
                </a:solidFill>
              </a:rPr>
              <a:t>. Что </a:t>
            </a:r>
            <a:r>
              <a:rPr lang="ru-RU" sz="2000" dirty="0">
                <a:solidFill>
                  <a:schemeClr val="tx1"/>
                </a:solidFill>
              </a:rPr>
              <a:t>важнее: его принципы или любовь? Где заканчивается человеческий эгоизм? </a:t>
            </a:r>
            <a:r>
              <a:rPr lang="ru-RU" sz="2000" dirty="0" smtClean="0">
                <a:solidFill>
                  <a:schemeClr val="tx1"/>
                </a:solidFill>
              </a:rPr>
              <a:t>Можно </a:t>
            </a:r>
            <a:r>
              <a:rPr lang="ru-RU" sz="2000" dirty="0">
                <a:solidFill>
                  <a:schemeClr val="tx1"/>
                </a:solidFill>
              </a:rPr>
              <a:t>ли устроиться с достатком и не потерять себя при этом?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Подобные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вопросы так или иначе встают перед всеми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определенный момент – так же, как и перед Жадовым - главным героем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пьесы. </a:t>
            </a:r>
            <a:r>
              <a:rPr lang="ru-RU" sz="2000" dirty="0" smtClean="0">
                <a:solidFill>
                  <a:schemeClr val="tx1"/>
                </a:solidFill>
              </a:rPr>
              <a:t>Каждый </a:t>
            </a:r>
            <a:r>
              <a:rPr lang="ru-RU" sz="2000" dirty="0">
                <a:solidFill>
                  <a:schemeClr val="tx1"/>
                </a:solidFill>
              </a:rPr>
              <a:t>отвечает на них по-своему, но жизнь оказывается мудрее нас – она расставляет все по своим местам.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29461"/>
            <a:ext cx="4680520" cy="312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8683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144000" cy="3600400"/>
          </a:xfrm>
        </p:spPr>
        <p:txBody>
          <a:bodyPr>
            <a:normAutofit lnSpcReduction="10000"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А. Н.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Островский «ЖЕНИТЬБА БАЛЬЗАМИНОВА» (1861 г.)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smtClean="0">
                <a:solidFill>
                  <a:schemeClr val="tx1"/>
                </a:solidFill>
              </a:rPr>
              <a:t>Режиссёр-постановщик </a:t>
            </a:r>
            <a:r>
              <a:rPr lang="ru-RU" i="1" dirty="0">
                <a:solidFill>
                  <a:schemeClr val="tx1"/>
                </a:solidFill>
              </a:rPr>
              <a:t>- заслуженный артист России </a:t>
            </a:r>
            <a:endParaRPr lang="ru-RU" i="1" dirty="0" smtClean="0">
              <a:solidFill>
                <a:schemeClr val="tx1"/>
              </a:solidFill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smtClean="0">
                <a:solidFill>
                  <a:schemeClr val="tx1"/>
                </a:solidFill>
              </a:rPr>
              <a:t>Алексей Дубровский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</a:t>
            </a:r>
            <a:r>
              <a:rPr lang="ru-RU" i="1" dirty="0" smtClean="0">
                <a:solidFill>
                  <a:schemeClr val="tx1"/>
                </a:solidFill>
              </a:rPr>
              <a:t>состоялась 17 </a:t>
            </a:r>
            <a:r>
              <a:rPr lang="ru-RU" i="1" dirty="0">
                <a:solidFill>
                  <a:schemeClr val="tx1"/>
                </a:solidFill>
              </a:rPr>
              <a:t>апреля 2022 </a:t>
            </a:r>
            <a:r>
              <a:rPr lang="ru-RU" i="1" dirty="0" smtClean="0">
                <a:solidFill>
                  <a:schemeClr val="tx1"/>
                </a:solidFill>
              </a:rPr>
              <a:t>года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i="1" dirty="0">
              <a:solidFill>
                <a:schemeClr val="tx1"/>
              </a:solidFill>
            </a:endParaRPr>
          </a:p>
          <a:p>
            <a:pPr marL="4572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Режиссер </a:t>
            </a:r>
            <a:r>
              <a:rPr lang="ru-RU" dirty="0" smtClean="0">
                <a:solidFill>
                  <a:schemeClr val="tx1"/>
                </a:solidFill>
              </a:rPr>
              <a:t>А. </a:t>
            </a:r>
            <a:r>
              <a:rPr lang="ru-RU" dirty="0">
                <a:solidFill>
                  <a:schemeClr val="tx1"/>
                </a:solidFill>
              </a:rPr>
              <a:t>Дубровский выпустил в Малом театре свой четвертый спектакль. На этот раз </a:t>
            </a:r>
            <a:r>
              <a:rPr lang="ru-RU" dirty="0" smtClean="0">
                <a:solidFill>
                  <a:schemeClr val="tx1"/>
                </a:solidFill>
              </a:rPr>
              <a:t>он </a:t>
            </a:r>
            <a:r>
              <a:rPr lang="ru-RU" dirty="0">
                <a:solidFill>
                  <a:schemeClr val="tx1"/>
                </a:solidFill>
              </a:rPr>
              <a:t>выбрал две комедии А</a:t>
            </a:r>
            <a:r>
              <a:rPr lang="ru-RU" dirty="0" smtClean="0">
                <a:solidFill>
                  <a:schemeClr val="tx1"/>
                </a:solidFill>
              </a:rPr>
              <a:t>. Н. Островского </a:t>
            </a:r>
            <a:r>
              <a:rPr lang="ru-RU" dirty="0">
                <a:solidFill>
                  <a:schemeClr val="tx1"/>
                </a:solidFill>
              </a:rPr>
              <a:t>«Праздничный сон – до обеда» и «За чем пойдёшь, то и найдёшь (Женитьба Бальзаминова)», объединив их под общим названием «Женитьба Бальзаминова». </a:t>
            </a:r>
            <a:endParaRPr lang="ru-RU" dirty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97403"/>
            <a:ext cx="43204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592" y="3805606"/>
            <a:ext cx="43204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2254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928992" cy="1656184"/>
          </a:xfrm>
        </p:spPr>
        <p:txBody>
          <a:bodyPr/>
          <a:lstStyle/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	Главный </a:t>
            </a:r>
            <a:r>
              <a:rPr lang="ru-RU" dirty="0">
                <a:solidFill>
                  <a:schemeClr val="tx1"/>
                </a:solidFill>
              </a:rPr>
              <a:t>герой – неунывающий оптимист Миша Бальзаминов, который всеми способами ищет не только богатой невесты, но и чувств, порой сам не понимая зачем.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92707"/>
            <a:ext cx="7742634" cy="516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0349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568952" cy="3312368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ru-RU" i="1" dirty="0">
                <a:solidFill>
                  <a:schemeClr val="tx1"/>
                </a:solidFill>
              </a:rPr>
              <a:t>«Работая над спектаклем, я обратил внимание на то, что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</a:rPr>
              <a:t>практически все герои 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 трилогии 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</a:rPr>
              <a:t>Островского про Мишу Бальзаминова вместо реалий повседневности живут иллюзиями и 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мечтами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ru-RU" i="1" dirty="0" smtClean="0">
                <a:solidFill>
                  <a:schemeClr val="tx1"/>
                </a:solidFill>
              </a:rPr>
              <a:t>Мечтает </a:t>
            </a:r>
            <a:r>
              <a:rPr lang="ru-RU" i="1" dirty="0">
                <a:solidFill>
                  <a:schemeClr val="tx1"/>
                </a:solidFill>
              </a:rPr>
              <a:t>о счастье сына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Павла Петровна Бальзаминова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i="1" dirty="0">
                <a:solidFill>
                  <a:schemeClr val="tx1"/>
                </a:solidFill>
              </a:rPr>
              <a:t>чает большой любви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Домна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Евстигневна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Белотелова, </a:t>
            </a:r>
            <a:r>
              <a:rPr lang="ru-RU" i="1" dirty="0" smtClean="0">
                <a:solidFill>
                  <a:schemeClr val="tx1"/>
                </a:solidFill>
              </a:rPr>
              <a:t>ждёт </a:t>
            </a:r>
            <a:r>
              <a:rPr lang="ru-RU" i="1" dirty="0">
                <a:solidFill>
                  <a:schemeClr val="tx1"/>
                </a:solidFill>
              </a:rPr>
              <a:t>возможности широко «развернуться» и применить всю свою </a:t>
            </a:r>
            <a:r>
              <a:rPr lang="ru-RU" i="1" dirty="0" smtClean="0">
                <a:solidFill>
                  <a:schemeClr val="tx1"/>
                </a:solidFill>
              </a:rPr>
              <a:t>фантазию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сваха</a:t>
            </a:r>
            <a:r>
              <a:rPr lang="ru-RU" b="1" i="1" dirty="0">
                <a:solidFill>
                  <a:schemeClr val="tx1"/>
                </a:solidFill>
              </a:rPr>
              <a:t>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Акулина Гавриловна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Красавина </a:t>
            </a:r>
            <a:r>
              <a:rPr lang="ru-RU" i="1" dirty="0" smtClean="0">
                <a:solidFill>
                  <a:schemeClr val="tx1"/>
                </a:solidFill>
              </a:rPr>
              <a:t>… а</a:t>
            </a:r>
            <a:r>
              <a:rPr lang="ru-RU" i="1" dirty="0">
                <a:solidFill>
                  <a:schemeClr val="tx1"/>
                </a:solidFill>
              </a:rPr>
              <a:t>, главное, совершенно неприспособлен к реальному миру главный герой,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Михайло Дмитрич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Бальзаминов</a:t>
            </a:r>
            <a:r>
              <a:rPr lang="ru-RU" i="1" dirty="0">
                <a:solidFill>
                  <a:schemeClr val="tx1"/>
                </a:solidFill>
              </a:rPr>
              <a:t>». Алексей Дубровский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60649"/>
            <a:ext cx="4312888" cy="28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7530" y="3332176"/>
            <a:ext cx="4249692" cy="283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3770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144000" cy="3384376"/>
          </a:xfrm>
        </p:spPr>
        <p:txBody>
          <a:bodyPr>
            <a:normAutofit lnSpcReduction="10000"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А. Н.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Островский «ДЕНЬ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НА ДЕНЬ НЕ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ПРИХОДИТСЯ»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solidFill>
                  <a:schemeClr val="tx1"/>
                </a:solidFill>
              </a:rPr>
              <a:t>Режиссёр-постановщик - народный артист России </a:t>
            </a:r>
            <a:r>
              <a:rPr lang="ru-RU" i="1" dirty="0" smtClean="0">
                <a:solidFill>
                  <a:schemeClr val="tx1"/>
                </a:solidFill>
              </a:rPr>
              <a:t>А.В. Коршунов</a:t>
            </a:r>
            <a:endParaRPr lang="ru-RU" i="1" dirty="0">
              <a:solidFill>
                <a:schemeClr val="tx1"/>
              </a:solidFill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- 5 января 2004 </a:t>
            </a:r>
            <a:r>
              <a:rPr lang="ru-RU" i="1" dirty="0" smtClean="0">
                <a:solidFill>
                  <a:schemeClr val="tx1"/>
                </a:solidFill>
              </a:rPr>
              <a:t>года</a:t>
            </a:r>
            <a:endParaRPr lang="ru-RU" i="1" dirty="0">
              <a:solidFill>
                <a:schemeClr val="tx1"/>
              </a:solidFill>
            </a:endParaRPr>
          </a:p>
          <a:p>
            <a:pPr marL="4572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/>
          </a:p>
          <a:p>
            <a:pPr marL="4572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>
                <a:solidFill>
                  <a:schemeClr val="tx1"/>
                </a:solidFill>
              </a:rPr>
              <a:t>Неизвестный Островский»… Казалось бы, такое невозможно, ведь популярность великого драматурга необычайно высока! Тем не менее, пьеса, поставленная Александром Коршуновым, редкий гость театральных подмостков. В Малом театре в последний раз она ставилась более ста лет назад, в 1895 году, и шла тогда под своим оригинальным названием – «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Тяжёлые дни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 (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1863 г).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679" y="3608531"/>
            <a:ext cx="4359221" cy="290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05408"/>
            <a:ext cx="4318124" cy="287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583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60648"/>
            <a:ext cx="9144000" cy="2448272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Понедельник </a:t>
            </a:r>
            <a:r>
              <a:rPr lang="ru-RU" dirty="0" smtClean="0">
                <a:solidFill>
                  <a:schemeClr val="tx1"/>
                </a:solidFill>
              </a:rPr>
              <a:t>-  день тяжёлый. </a:t>
            </a:r>
            <a:r>
              <a:rPr lang="ru-RU" dirty="0">
                <a:solidFill>
                  <a:schemeClr val="tx1"/>
                </a:solidFill>
              </a:rPr>
              <a:t>И ведь сработала примета! Именно в понедельник чванливый купец-самодур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Тит Титыч Брусков</a:t>
            </a:r>
            <a:r>
              <a:rPr lang="ru-RU" dirty="0">
                <a:solidFill>
                  <a:schemeClr val="tx1"/>
                </a:solidFill>
              </a:rPr>
              <a:t>, выпив лишнего, побил в трактире незнакомого барина, а тот возьми, да и потребуй в качестве компенсации триста тысяч рублей! И только находчивый мелкий чиновник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Досужев</a:t>
            </a:r>
            <a:r>
              <a:rPr lang="ru-RU" dirty="0">
                <a:solidFill>
                  <a:schemeClr val="tx1"/>
                </a:solidFill>
              </a:rPr>
              <a:t> смог уладить это дело, заодно сосватав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Андрея Титыча Брускова </a:t>
            </a:r>
            <a:r>
              <a:rPr lang="ru-RU" dirty="0">
                <a:solidFill>
                  <a:schemeClr val="tx1"/>
                </a:solidFill>
              </a:rPr>
              <a:t>и купеческую дочку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Сашеньку Круглову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7174" y="2460685"/>
            <a:ext cx="5599162" cy="434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9311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16632"/>
            <a:ext cx="9144000" cy="3888432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А.Н. Островский </a:t>
            </a:r>
          </a:p>
          <a:p>
            <a:pPr marL="45720" indent="0"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«НА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ВСЯКОГО МУДРЕЦА ДОВОЛЬНО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ПРОСТОТЫ» (1868 г.)</a:t>
            </a:r>
          </a:p>
          <a:p>
            <a:pPr marL="45720" indent="0" algn="ctr">
              <a:buNone/>
            </a:pPr>
            <a:r>
              <a:rPr lang="ru-RU" i="1" dirty="0" smtClean="0">
                <a:solidFill>
                  <a:schemeClr val="tx1"/>
                </a:solidFill>
              </a:rPr>
              <a:t>Режиссёр-постановщик </a:t>
            </a:r>
            <a:r>
              <a:rPr lang="ru-RU" i="1" dirty="0">
                <a:solidFill>
                  <a:schemeClr val="tx1"/>
                </a:solidFill>
              </a:rPr>
              <a:t>— народный артист России В.М. </a:t>
            </a:r>
            <a:r>
              <a:rPr lang="ru-RU" i="1" dirty="0" smtClean="0">
                <a:solidFill>
                  <a:schemeClr val="tx1"/>
                </a:solidFill>
              </a:rPr>
              <a:t>Бейлис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</a:t>
            </a:r>
            <a:r>
              <a:rPr lang="ru-RU" i="1" dirty="0" smtClean="0">
                <a:solidFill>
                  <a:schemeClr val="tx1"/>
                </a:solidFill>
              </a:rPr>
              <a:t>состоялась  </a:t>
            </a:r>
            <a:r>
              <a:rPr lang="ru-RU" i="1" dirty="0">
                <a:solidFill>
                  <a:schemeClr val="tx1"/>
                </a:solidFill>
              </a:rPr>
              <a:t>14 июня 2002 </a:t>
            </a:r>
            <a:r>
              <a:rPr lang="ru-RU" i="1" dirty="0" smtClean="0">
                <a:solidFill>
                  <a:schemeClr val="tx1"/>
                </a:solidFill>
              </a:rPr>
              <a:t>года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Это одна </a:t>
            </a:r>
            <a:r>
              <a:rPr lang="ru-RU" dirty="0">
                <a:solidFill>
                  <a:schemeClr val="tx1"/>
                </a:solidFill>
              </a:rPr>
              <a:t>из тех пьес, которые во все времена звучат остро и </a:t>
            </a:r>
            <a:r>
              <a:rPr lang="ru-RU" dirty="0" smtClean="0">
                <a:solidFill>
                  <a:schemeClr val="tx1"/>
                </a:solidFill>
              </a:rPr>
              <a:t>злободневно. </a:t>
            </a:r>
            <a:r>
              <a:rPr lang="ru-RU" dirty="0">
                <a:solidFill>
                  <a:schemeClr val="tx1"/>
                </a:solidFill>
              </a:rPr>
              <a:t>К</a:t>
            </a:r>
            <a:r>
              <a:rPr lang="ru-RU" dirty="0" smtClean="0">
                <a:solidFill>
                  <a:schemeClr val="tx1"/>
                </a:solidFill>
              </a:rPr>
              <a:t>аким </a:t>
            </a:r>
            <a:r>
              <a:rPr lang="ru-RU" dirty="0">
                <a:solidFill>
                  <a:schemeClr val="tx1"/>
                </a:solidFill>
              </a:rPr>
              <a:t>способом можно сделать карьеру и выбиться в люди? Как создаются и гибнут человеческие репутации? Островский и Малый театр отвечают на эти вопросы, рассказывая историю молодого человека по фамилии Глумов, решившего, во что бы то ни стало добиться высокого положения в обществе.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13080"/>
            <a:ext cx="396044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13080"/>
            <a:ext cx="4839246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580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12968" cy="6669360"/>
          </a:xfrm>
        </p:spPr>
        <p:txBody>
          <a:bodyPr/>
          <a:lstStyle/>
          <a:p>
            <a:pPr marL="45720" indent="0" algn="just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	Жизненная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 творческая судьба А.Н.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Островского теснейшим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образом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связана с Государственным академическим </a:t>
            </a:r>
            <a:r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Малым театром.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Здание театра  находится в центре Москвы.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4094" y="1665821"/>
            <a:ext cx="6675218" cy="491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055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733256"/>
            <a:ext cx="9143999" cy="1124744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Сцена из спектакля «На </a:t>
            </a:r>
            <a:r>
              <a:rPr lang="ru-RU" dirty="0">
                <a:solidFill>
                  <a:schemeClr val="tx1"/>
                </a:solidFill>
              </a:rPr>
              <a:t>всякого мудреца довольно простоты</a:t>
            </a:r>
            <a:r>
              <a:rPr lang="ru-RU" dirty="0" smtClean="0">
                <a:solidFill>
                  <a:schemeClr val="tx1"/>
                </a:solidFill>
              </a:rPr>
              <a:t>». </a:t>
            </a:r>
          </a:p>
          <a:p>
            <a:pPr marL="4572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роли  </a:t>
            </a:r>
            <a:r>
              <a:rPr lang="ru-RU" dirty="0" smtClean="0">
                <a:solidFill>
                  <a:schemeClr val="tx1"/>
                </a:solidFill>
              </a:rPr>
              <a:t>Клеопатры Львовны Мамаевой – народная артистка России Ирина </a:t>
            </a:r>
            <a:r>
              <a:rPr lang="ru-RU" dirty="0" err="1" smtClean="0">
                <a:solidFill>
                  <a:schemeClr val="tx1"/>
                </a:solidFill>
              </a:rPr>
              <a:t>Муравьёва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1803"/>
            <a:ext cx="7553275" cy="546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7422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928992" cy="2808312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 Н. Островский «БЕШЕНЫЕ ДЕНЬГИ» (1869 г.)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Режиссёр-постановщик - заслуженный деятель искусств России В.Н. </a:t>
            </a:r>
            <a:r>
              <a:rPr lang="ru-RU" i="1" dirty="0" smtClean="0">
                <a:solidFill>
                  <a:schemeClr val="tx1"/>
                </a:solidFill>
              </a:rPr>
              <a:t>Иванов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</a:t>
            </a:r>
            <a:r>
              <a:rPr lang="ru-RU" i="1" dirty="0" smtClean="0">
                <a:solidFill>
                  <a:schemeClr val="tx1"/>
                </a:solidFill>
              </a:rPr>
              <a:t>состоялась  </a:t>
            </a:r>
            <a:r>
              <a:rPr lang="ru-RU" i="1" dirty="0">
                <a:solidFill>
                  <a:schemeClr val="tx1"/>
                </a:solidFill>
              </a:rPr>
              <a:t>21 мая 1998 </a:t>
            </a:r>
            <a:r>
              <a:rPr lang="ru-RU" i="1" dirty="0" smtClean="0">
                <a:solidFill>
                  <a:schemeClr val="tx1"/>
                </a:solidFill>
              </a:rPr>
              <a:t>года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Бешеные </a:t>
            </a:r>
            <a:r>
              <a:rPr lang="ru-RU" dirty="0">
                <a:solidFill>
                  <a:schemeClr val="tx1"/>
                </a:solidFill>
              </a:rPr>
              <a:t>деньги — деньги непоседливые, которые в кармане надолго не задерживаются. А значит, пьеса А</a:t>
            </a:r>
            <a:r>
              <a:rPr lang="ru-RU" dirty="0" smtClean="0">
                <a:solidFill>
                  <a:schemeClr val="tx1"/>
                </a:solidFill>
              </a:rPr>
              <a:t>. Н. Островского </a:t>
            </a:r>
            <a:r>
              <a:rPr lang="ru-RU" dirty="0">
                <a:solidFill>
                  <a:schemeClr val="tx1"/>
                </a:solidFill>
              </a:rPr>
              <a:t>— и о наших сегодняшних проблемах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5544616" cy="36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5732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564" y="260648"/>
            <a:ext cx="9102436" cy="223224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Одни умеют тратить средства, другие – зарабатывать, приобретать. Из всех героев «Бешеных денег» только помещик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Савва Геннадич Васильков</a:t>
            </a:r>
            <a:r>
              <a:rPr lang="ru-RU" dirty="0"/>
              <a:t>, </a:t>
            </a:r>
            <a:r>
              <a:rPr lang="ru-RU" dirty="0">
                <a:solidFill>
                  <a:schemeClr val="tx1"/>
                </a:solidFill>
              </a:rPr>
              <a:t>приехавший в Москву из провинции, сколачивает состояние. Остальные живут в долг, под проценты, но никто не думает о завтрашнем дне, продолжая с лёгкостью тратить чужие капиталы.</a:t>
            </a: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6795120" cy="453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668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036496" cy="2664296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свою беду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Васильков </a:t>
            </a:r>
            <a:r>
              <a:rPr lang="ru-RU" dirty="0">
                <a:solidFill>
                  <a:schemeClr val="tx1"/>
                </a:solidFill>
              </a:rPr>
              <a:t>влюбляется в московскую красавицу, отец которой разорён.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Лидия Чебоксарова </a:t>
            </a:r>
            <a:r>
              <a:rPr lang="ru-RU" dirty="0" smtClean="0">
                <a:solidFill>
                  <a:schemeClr val="tx1"/>
                </a:solidFill>
              </a:rPr>
              <a:t>обаятельна</a:t>
            </a:r>
            <a:r>
              <a:rPr lang="ru-RU" dirty="0">
                <a:solidFill>
                  <a:schemeClr val="tx1"/>
                </a:solidFill>
              </a:rPr>
              <a:t>, цинична и расчётлива. Из всей вереницы бедных невест, кочующих по произведениям драматурга, героиня «Бешеных денег» вызывает, пожалуй, наименьшие симпатии: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Лидию интересует только собственный комфорт</a:t>
            </a:r>
            <a:r>
              <a:rPr lang="ru-RU" dirty="0">
                <a:solidFill>
                  <a:schemeClr val="tx1"/>
                </a:solidFill>
              </a:rPr>
              <a:t>. Такая героиня не будет страдать, если её назовут вещью, главное – продать себя подороже.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90013"/>
            <a:ext cx="5976664" cy="398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1767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332656"/>
            <a:ext cx="8856984" cy="1512168"/>
          </a:xfrm>
        </p:spPr>
        <p:txBody>
          <a:bodyPr/>
          <a:lstStyle/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Островский — мастер стремительной интриги и остроумного диалога, и Малый театр с блеском раскрывает эти черты. Режиссёр Виталий Иванов поставил комедию, полную водевильных </a:t>
            </a:r>
            <a:r>
              <a:rPr lang="ru-RU" dirty="0" smtClean="0">
                <a:solidFill>
                  <a:schemeClr val="tx1"/>
                </a:solidFill>
              </a:rPr>
              <a:t>происшествий.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54607"/>
            <a:ext cx="3303715" cy="495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54607"/>
            <a:ext cx="3301650" cy="495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9389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144000" cy="3744416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А. Н. Островский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«НЕ ВСЁ КОТУ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МАСЛЕНИЦА» (1871 г.)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Режиссёр-постановщик - заслуженный деятель искусств России Виталий Иванов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</a:t>
            </a:r>
            <a:r>
              <a:rPr lang="ru-RU" i="1" dirty="0" smtClean="0">
                <a:solidFill>
                  <a:schemeClr val="tx1"/>
                </a:solidFill>
              </a:rPr>
              <a:t>состоялась 15 </a:t>
            </a:r>
            <a:r>
              <a:rPr lang="ru-RU" i="1" dirty="0">
                <a:solidFill>
                  <a:schemeClr val="tx1"/>
                </a:solidFill>
              </a:rPr>
              <a:t>марта 2016 </a:t>
            </a:r>
            <a:r>
              <a:rPr lang="ru-RU" i="1" dirty="0" smtClean="0">
                <a:solidFill>
                  <a:schemeClr val="tx1"/>
                </a:solidFill>
              </a:rPr>
              <a:t>года</a:t>
            </a:r>
            <a:endParaRPr lang="ru-RU" i="1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К </a:t>
            </a:r>
            <a:r>
              <a:rPr lang="ru-RU" dirty="0">
                <a:solidFill>
                  <a:schemeClr val="tx1"/>
                </a:solidFill>
              </a:rPr>
              <a:t>молодой девушке сватаются двое: богатый купец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Ермил Зотыч Ахов</a:t>
            </a:r>
            <a:r>
              <a:rPr lang="ru-RU" dirty="0">
                <a:solidFill>
                  <a:schemeClr val="tx1"/>
                </a:solidFill>
              </a:rPr>
              <a:t>, уверенный в своей вседозволенности благодаря </a:t>
            </a:r>
            <a:r>
              <a:rPr lang="ru-RU" dirty="0" smtClean="0">
                <a:solidFill>
                  <a:schemeClr val="tx1"/>
                </a:solidFill>
              </a:rPr>
              <a:t>состоянию</a:t>
            </a:r>
            <a:r>
              <a:rPr lang="ru-RU" dirty="0">
                <a:solidFill>
                  <a:schemeClr val="tx1"/>
                </a:solidFill>
              </a:rPr>
              <a:t>, и его приказчик </a:t>
            </a:r>
            <a:r>
              <a:rPr lang="ru-RU" dirty="0" smtClean="0">
                <a:solidFill>
                  <a:schemeClr val="tx1"/>
                </a:solidFill>
              </a:rPr>
              <a:t>– честный </a:t>
            </a:r>
            <a:r>
              <a:rPr lang="ru-RU" dirty="0">
                <a:solidFill>
                  <a:schemeClr val="tx1"/>
                </a:solidFill>
              </a:rPr>
              <a:t>парень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Ипполит</a:t>
            </a:r>
            <a:r>
              <a:rPr lang="ru-RU" dirty="0">
                <a:solidFill>
                  <a:schemeClr val="tx1"/>
                </a:solidFill>
              </a:rPr>
              <a:t>. Кого выберет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Агния</a:t>
            </a:r>
            <a:r>
              <a:rPr lang="ru-RU" dirty="0">
                <a:solidFill>
                  <a:schemeClr val="tx1"/>
                </a:solidFill>
              </a:rPr>
              <a:t>, если она искренне считает, что и любви за деньги не купить, и счастье свое надо уметь отстоять, а Ипполит робеет перед </a:t>
            </a:r>
            <a:r>
              <a:rPr lang="ru-RU" dirty="0" smtClean="0">
                <a:solidFill>
                  <a:schemeClr val="tx1"/>
                </a:solidFill>
              </a:rPr>
              <a:t>хозяином </a:t>
            </a:r>
            <a:r>
              <a:rPr lang="ru-RU" dirty="0">
                <a:solidFill>
                  <a:schemeClr val="tx1"/>
                </a:solidFill>
              </a:rPr>
              <a:t>и пока не готов составить </a:t>
            </a:r>
            <a:r>
              <a:rPr lang="ru-RU" dirty="0" smtClean="0">
                <a:solidFill>
                  <a:schemeClr val="tx1"/>
                </a:solidFill>
              </a:rPr>
              <a:t>ему достойную </a:t>
            </a:r>
            <a:r>
              <a:rPr lang="ru-RU" dirty="0">
                <a:solidFill>
                  <a:schemeClr val="tx1"/>
                </a:solidFill>
              </a:rPr>
              <a:t>конкуренцию, - зритель узнает только в конце спектакля.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464496" cy="26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4018048" cy="26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459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5733256"/>
            <a:ext cx="7416824" cy="720080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Сцена из спектакля «Не всё коту масленица»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225"/>
            <a:ext cx="883298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2499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2664296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 Н. Островский «ПОЗДНЯЯ ЛЮБОВЬ» (1873)</a:t>
            </a:r>
          </a:p>
          <a:p>
            <a:pPr marL="45720" indent="0" algn="ctr">
              <a:buNone/>
            </a:pPr>
            <a:r>
              <a:rPr lang="ru-RU" i="1" dirty="0" smtClean="0">
                <a:solidFill>
                  <a:schemeClr val="tx1"/>
                </a:solidFill>
              </a:rPr>
              <a:t>Режиссер-постановщик </a:t>
            </a:r>
            <a:r>
              <a:rPr lang="ru-RU" i="1" dirty="0">
                <a:solidFill>
                  <a:schemeClr val="tx1"/>
                </a:solidFill>
              </a:rPr>
              <a:t>- Андрей </a:t>
            </a:r>
            <a:r>
              <a:rPr lang="ru-RU" i="1" dirty="0" smtClean="0">
                <a:solidFill>
                  <a:schemeClr val="tx1"/>
                </a:solidFill>
              </a:rPr>
              <a:t>Цисарук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«Поздней любви» </a:t>
            </a:r>
            <a:r>
              <a:rPr lang="ru-RU" dirty="0" smtClean="0">
                <a:solidFill>
                  <a:schemeClr val="tx1"/>
                </a:solidFill>
              </a:rPr>
              <a:t>А. Н. Островский  </a:t>
            </a:r>
            <a:r>
              <a:rPr lang="ru-RU" dirty="0">
                <a:solidFill>
                  <a:schemeClr val="tx1"/>
                </a:solidFill>
              </a:rPr>
              <a:t>отходит от привычного описания купеческой среды, сделав центральными героями представителей чиновничества. Островский сознательно отказывается от обозначения жанра, дав подзаголовок «Сцены из жизни захолустья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06824"/>
            <a:ext cx="5648697" cy="376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1443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928992" cy="3096344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«Поздняя любовь» – одна из самых трогательных пьес </a:t>
            </a:r>
            <a:r>
              <a:rPr lang="ru-RU" dirty="0" smtClean="0">
                <a:solidFill>
                  <a:schemeClr val="tx1"/>
                </a:solidFill>
              </a:rPr>
              <a:t>А. Н. </a:t>
            </a:r>
            <a:r>
              <a:rPr lang="ru-RU" dirty="0">
                <a:solidFill>
                  <a:schemeClr val="tx1"/>
                </a:solidFill>
              </a:rPr>
              <a:t>Островского.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Герасим Порфирьич Маргаритов </a:t>
            </a:r>
            <a:r>
              <a:rPr lang="ru-RU" dirty="0">
                <a:solidFill>
                  <a:schemeClr val="tx1"/>
                </a:solidFill>
              </a:rPr>
              <a:t>– некогда известный московский адвокат, </a:t>
            </a:r>
            <a:r>
              <a:rPr lang="ru-RU" dirty="0" smtClean="0">
                <a:solidFill>
                  <a:schemeClr val="tx1"/>
                </a:solidFill>
              </a:rPr>
              <a:t>но </a:t>
            </a:r>
            <a:r>
              <a:rPr lang="ru-RU" dirty="0">
                <a:solidFill>
                  <a:schemeClr val="tx1"/>
                </a:solidFill>
              </a:rPr>
              <a:t>теперь обедневший не по своей вине, – снимает комнату с взрослой дочерью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Людмилой</a:t>
            </a:r>
            <a:r>
              <a:rPr lang="ru-RU" dirty="0">
                <a:solidFill>
                  <a:schemeClr val="tx1"/>
                </a:solidFill>
              </a:rPr>
              <a:t>. Она влюблена в хозяйского сына – беспутного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Николая</a:t>
            </a:r>
            <a:r>
              <a:rPr lang="ru-RU" dirty="0">
                <a:solidFill>
                  <a:schemeClr val="tx1"/>
                </a:solidFill>
              </a:rPr>
              <a:t> – и готова ради него обмануть отца и выкрасть у него важный </a:t>
            </a:r>
            <a:r>
              <a:rPr lang="ru-RU" dirty="0" smtClean="0">
                <a:solidFill>
                  <a:schemeClr val="tx1"/>
                </a:solidFill>
              </a:rPr>
              <a:t>документ. К </a:t>
            </a:r>
            <a:r>
              <a:rPr lang="ru-RU" dirty="0">
                <a:solidFill>
                  <a:schemeClr val="tx1"/>
                </a:solidFill>
              </a:rPr>
              <a:t>чему приведет этот поступок?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Драматург выведет своих героев на верный путь, и финал пьесы окажется благополучным для главных героев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4" r="21014"/>
          <a:stretch/>
        </p:blipFill>
        <p:spPr bwMode="auto">
          <a:xfrm>
            <a:off x="107504" y="3172578"/>
            <a:ext cx="3423506" cy="320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9" t="2908" r="-4059" b="5742"/>
          <a:stretch/>
        </p:blipFill>
        <p:spPr bwMode="auto">
          <a:xfrm>
            <a:off x="3596177" y="3172579"/>
            <a:ext cx="2340296" cy="320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71" r="7207"/>
          <a:stretch/>
        </p:blipFill>
        <p:spPr bwMode="auto">
          <a:xfrm>
            <a:off x="5900433" y="3178671"/>
            <a:ext cx="3138966" cy="313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036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8928992" cy="3168352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 Н. Островский «ВОЛКИ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ОВЦЫ» (1875 г.)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Режиссёр-постановщик - заслуженный деятель искусств России </a:t>
            </a:r>
            <a:r>
              <a:rPr lang="ru-RU" i="1" dirty="0" smtClean="0">
                <a:solidFill>
                  <a:schemeClr val="tx1"/>
                </a:solidFill>
              </a:rPr>
              <a:t>В. Н. Иванов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</a:t>
            </a:r>
            <a:r>
              <a:rPr lang="ru-RU" i="1" dirty="0" smtClean="0">
                <a:solidFill>
                  <a:schemeClr val="tx1"/>
                </a:solidFill>
              </a:rPr>
              <a:t>состоялась  </a:t>
            </a:r>
            <a:r>
              <a:rPr lang="ru-RU" i="1" dirty="0">
                <a:solidFill>
                  <a:schemeClr val="tx1"/>
                </a:solidFill>
              </a:rPr>
              <a:t>25 июня 1994 </a:t>
            </a:r>
            <a:r>
              <a:rPr lang="ru-RU" i="1" dirty="0" smtClean="0">
                <a:solidFill>
                  <a:schemeClr val="tx1"/>
                </a:solidFill>
              </a:rPr>
              <a:t>года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А. Н. </a:t>
            </a:r>
            <a:r>
              <a:rPr lang="ru-RU" dirty="0">
                <a:solidFill>
                  <a:schemeClr val="tx1"/>
                </a:solidFill>
              </a:rPr>
              <a:t>Островский и Малый театр рассказывают нам старую как мир историю о том, что одним людям суждено быть простодушными и кроткими, как овечки, а другим – хищными и опасными, как волки. Порою, однако, и матерый хищник попадает впросак...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040634"/>
            <a:ext cx="5659945" cy="370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021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5364088" cy="6669360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Из истории Малого театра</a:t>
            </a:r>
          </a:p>
          <a:p>
            <a:pPr marL="45720" indent="0" algn="ctr">
              <a:buNone/>
            </a:pP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В </a:t>
            </a:r>
            <a:r>
              <a:rPr lang="ru-RU" sz="2800" dirty="0">
                <a:solidFill>
                  <a:schemeClr val="tx1"/>
                </a:solidFill>
              </a:rPr>
              <a:t>1824 г. </a:t>
            </a:r>
            <a:r>
              <a:rPr lang="ru-RU" sz="2800" dirty="0" smtClean="0">
                <a:solidFill>
                  <a:schemeClr val="tx1"/>
                </a:solidFill>
              </a:rPr>
              <a:t>архитектор О</a:t>
            </a:r>
            <a:r>
              <a:rPr lang="ru-RU" sz="2800" dirty="0">
                <a:solidFill>
                  <a:schemeClr val="tx1"/>
                </a:solidFill>
              </a:rPr>
              <a:t>. Бове перестроил особняк купца </a:t>
            </a:r>
            <a:r>
              <a:rPr lang="ru-RU" sz="2800" dirty="0" smtClean="0">
                <a:solidFill>
                  <a:schemeClr val="tx1"/>
                </a:solidFill>
              </a:rPr>
              <a:t>Варгина.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Д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раматическая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часть Московской труппы Императорского театра получила свой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дом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на Петровской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площади. 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Современное название площади – Театральная. </a:t>
            </a:r>
          </a:p>
          <a:p>
            <a:pPr>
              <a:buFont typeface="Arial" pitchFamily="34" charset="0"/>
              <a:buChar char="•"/>
            </a:pPr>
            <a:r>
              <a:rPr lang="ru-RU" sz="3000" b="1" dirty="0" smtClean="0">
                <a:solidFill>
                  <a:schemeClr val="tx1"/>
                </a:solidFill>
              </a:rPr>
              <a:t>14 </a:t>
            </a:r>
            <a:r>
              <a:rPr lang="ru-RU" sz="3000" b="1" dirty="0">
                <a:solidFill>
                  <a:schemeClr val="tx1"/>
                </a:solidFill>
              </a:rPr>
              <a:t>октября 1824 г. </a:t>
            </a:r>
            <a:r>
              <a:rPr lang="ru-RU" sz="2800" b="1" dirty="0" smtClean="0">
                <a:solidFill>
                  <a:schemeClr val="tx1"/>
                </a:solidFill>
              </a:rPr>
              <a:t>драматическая </a:t>
            </a:r>
            <a:r>
              <a:rPr lang="ru-RU" sz="2800" b="1" dirty="0">
                <a:solidFill>
                  <a:schemeClr val="tx1"/>
                </a:solidFill>
              </a:rPr>
              <a:t>труппа дала </a:t>
            </a:r>
            <a:r>
              <a:rPr lang="ru-RU" sz="2800" b="1" dirty="0" smtClean="0">
                <a:solidFill>
                  <a:schemeClr val="tx1"/>
                </a:solidFill>
              </a:rPr>
              <a:t>здесь </a:t>
            </a:r>
            <a:r>
              <a:rPr lang="ru-RU" sz="2800" b="1" dirty="0">
                <a:solidFill>
                  <a:schemeClr val="tx1"/>
                </a:solidFill>
              </a:rPr>
              <a:t>свой первый спектакль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  <a:endParaRPr lang="ru-RU" sz="28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Разделение </a:t>
            </a:r>
            <a:r>
              <a:rPr lang="ru-RU" sz="2800" smtClean="0">
                <a:solidFill>
                  <a:schemeClr val="tx1"/>
                </a:solidFill>
              </a:rPr>
              <a:t>театра на «оперу</a:t>
            </a:r>
            <a:r>
              <a:rPr lang="ru-RU" sz="2800" dirty="0" smtClean="0">
                <a:solidFill>
                  <a:schemeClr val="tx1"/>
                </a:solidFill>
              </a:rPr>
              <a:t>» и  «драму» произошло ещё в 1803 г. 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Понятие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«малый», как и находившийся рядом «большой» театр,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вначале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обозначало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их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сравнительные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размеры.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Впоследствии эти определения стали </a:t>
            </a:r>
            <a:r>
              <a:rPr lang="ru-RU" sz="2800" dirty="0">
                <a:solidFill>
                  <a:schemeClr val="tx1"/>
                </a:solidFill>
              </a:rPr>
              <a:t>названиями театров</a:t>
            </a:r>
            <a:r>
              <a:rPr lang="ru-RU" sz="2600" dirty="0">
                <a:solidFill>
                  <a:schemeClr val="tx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436096" y="3789040"/>
            <a:ext cx="3600400" cy="2448272"/>
          </a:xfrm>
        </p:spPr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Дом купца Варгина, где открылся Малый театр в 1824 году.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Со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старинной литографии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н.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XIX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в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7" b="5246"/>
          <a:stretch/>
        </p:blipFill>
        <p:spPr bwMode="auto">
          <a:xfrm>
            <a:off x="5526538" y="311603"/>
            <a:ext cx="3395976" cy="263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4696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928992" cy="1944216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Пьеса «Волки и овцы» во все времена была своеобразной визитной карточкой Малого театра и выдержала немалое количество постановок, в которых блистали лучшие артисты труппы. За 25 лет, прошедших со дня премьеры, спектакль не потерял своей свежести, актуальности и всегда идет при полном зале.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411" b="8120"/>
          <a:stretch/>
        </p:blipFill>
        <p:spPr bwMode="auto">
          <a:xfrm>
            <a:off x="1115616" y="1921977"/>
            <a:ext cx="6858953" cy="460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1755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9036496" cy="4176464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А. Н. Островский </a:t>
            </a:r>
          </a:p>
          <a:p>
            <a:pPr marL="45720" indent="0"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«ПРАВДА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- ХОРОШО, А СЧАСТЬЕ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ЛУЧШЕ» (1876 г.)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Режиссёр-постановщик — лауреат Государственной премии России </a:t>
            </a:r>
            <a:r>
              <a:rPr lang="ru-RU" i="1" dirty="0" smtClean="0">
                <a:solidFill>
                  <a:schemeClr val="tx1"/>
                </a:solidFill>
              </a:rPr>
              <a:t>С. В. </a:t>
            </a:r>
            <a:r>
              <a:rPr lang="ru-RU" i="1" dirty="0" err="1" smtClean="0">
                <a:solidFill>
                  <a:schemeClr val="tx1"/>
                </a:solidFill>
              </a:rPr>
              <a:t>Женовач</a:t>
            </a:r>
            <a:endParaRPr lang="ru-RU" i="1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</a:t>
            </a:r>
            <a:r>
              <a:rPr lang="ru-RU" i="1" dirty="0" smtClean="0">
                <a:solidFill>
                  <a:schemeClr val="tx1"/>
                </a:solidFill>
              </a:rPr>
              <a:t>состоялась  </a:t>
            </a:r>
            <a:r>
              <a:rPr lang="ru-RU" i="1" dirty="0">
                <a:solidFill>
                  <a:schemeClr val="tx1"/>
                </a:solidFill>
              </a:rPr>
              <a:t>27 декабря 2002 </a:t>
            </a:r>
            <a:r>
              <a:rPr lang="ru-RU" i="1" dirty="0" smtClean="0">
                <a:solidFill>
                  <a:schemeClr val="tx1"/>
                </a:solidFill>
              </a:rPr>
              <a:t>года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А. Н. Островский </a:t>
            </a:r>
            <a:r>
              <a:rPr lang="ru-RU" dirty="0">
                <a:solidFill>
                  <a:schemeClr val="tx1"/>
                </a:solidFill>
              </a:rPr>
              <a:t>рассказывает нам историю о яблоневом саде — веселую, смешную, мудрую, непреложно свидетельствующую о том, что счастье есть, и что есть в наших душах способность быть счастливыми. И недаром добрая нянька, помогающая влюбленным, носит «говорящее» имя — Филицата, то есть «счастье».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0708"/>
            <a:ext cx="3816424" cy="254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8428" y="4104346"/>
            <a:ext cx="3777377" cy="251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4775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12968" cy="1872208"/>
          </a:xfrm>
        </p:spPr>
        <p:txBody>
          <a:bodyPr/>
          <a:lstStyle/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В 2004 году спектакль </a:t>
            </a:r>
            <a:r>
              <a:rPr lang="ru-RU" dirty="0" smtClean="0">
                <a:solidFill>
                  <a:schemeClr val="tx1"/>
                </a:solidFill>
              </a:rPr>
              <a:t>«Правда – хорошо, а счастье лучше» стал </a:t>
            </a:r>
            <a:r>
              <a:rPr lang="ru-RU" dirty="0">
                <a:solidFill>
                  <a:schemeClr val="tx1"/>
                </a:solidFill>
              </a:rPr>
              <a:t>обладателем специальной премии жюри «Золотая маска» за лучший актерский ансамбль, а также был признан победителем премии «Гвоздь сезона». В этом же году участники спектакля получили Государственную премию России.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842" y="1988840"/>
            <a:ext cx="7092856" cy="472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8018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144000" cy="3456384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 Н. Островский «ПОСЛЕДНЯЯ ЖЕРТВА» (1877 г.)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Режиссёр-постановщик - заслуженный артист </a:t>
            </a:r>
            <a:r>
              <a:rPr lang="ru-RU" i="1" dirty="0" smtClean="0">
                <a:solidFill>
                  <a:schemeClr val="tx1"/>
                </a:solidFill>
              </a:rPr>
              <a:t>России</a:t>
            </a:r>
          </a:p>
          <a:p>
            <a:pPr marL="45720" indent="0" algn="ctr">
              <a:buNone/>
            </a:pPr>
            <a:r>
              <a:rPr lang="ru-RU" i="1" dirty="0" smtClean="0">
                <a:solidFill>
                  <a:schemeClr val="tx1"/>
                </a:solidFill>
              </a:rPr>
              <a:t> В.Н. Драгунов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- 18 декабря 2004 </a:t>
            </a:r>
            <a:r>
              <a:rPr lang="ru-RU" i="1" dirty="0" smtClean="0">
                <a:solidFill>
                  <a:schemeClr val="tx1"/>
                </a:solidFill>
              </a:rPr>
              <a:t>года</a:t>
            </a:r>
          </a:p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Любовь и деньги: эта тема, красной нитью проходящая через всё творчество </a:t>
            </a:r>
            <a:r>
              <a:rPr lang="ru-RU" dirty="0" smtClean="0">
                <a:solidFill>
                  <a:schemeClr val="tx1"/>
                </a:solidFill>
              </a:rPr>
              <a:t>А. Н.  </a:t>
            </a:r>
            <a:r>
              <a:rPr lang="ru-RU" dirty="0">
                <a:solidFill>
                  <a:schemeClr val="tx1"/>
                </a:solidFill>
              </a:rPr>
              <a:t>Островского, с особым драматизмом отражена в пьесе «Последняя жертва». Нет такой жертвы, на которую не пошла бы влюблённая женщина. Но способен ли хоть один мужчина оценить это?.. 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76344"/>
            <a:ext cx="4659474" cy="310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46" r="11413" b="721"/>
          <a:stretch/>
        </p:blipFill>
        <p:spPr bwMode="auto">
          <a:xfrm>
            <a:off x="5148064" y="3476344"/>
            <a:ext cx="3691136" cy="314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5881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784976" cy="345638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А.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Н. Островский «КРАСАВЕЦ МУЖЧИНА» (1882 г.)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Режиссёр-постановщик - </a:t>
            </a:r>
            <a:r>
              <a:rPr lang="ru-RU" i="1" dirty="0" smtClean="0">
                <a:solidFill>
                  <a:schemeClr val="tx1"/>
                </a:solidFill>
              </a:rPr>
              <a:t>В. Е. Фёдоров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Премьера </a:t>
            </a:r>
            <a:r>
              <a:rPr lang="ru-RU" i="1" dirty="0" smtClean="0">
                <a:solidFill>
                  <a:schemeClr val="tx1"/>
                </a:solidFill>
              </a:rPr>
              <a:t>состоялась  </a:t>
            </a:r>
            <a:r>
              <a:rPr lang="ru-RU" i="1" dirty="0">
                <a:solidFill>
                  <a:schemeClr val="tx1"/>
                </a:solidFill>
              </a:rPr>
              <a:t>30 ноября 2019 </a:t>
            </a:r>
            <a:r>
              <a:rPr lang="ru-RU" i="1" dirty="0" smtClean="0">
                <a:solidFill>
                  <a:schemeClr val="tx1"/>
                </a:solidFill>
              </a:rPr>
              <a:t>года</a:t>
            </a:r>
            <a:endParaRPr lang="ru-RU" dirty="0" smtClean="0"/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А. Н. </a:t>
            </a:r>
            <a:r>
              <a:rPr lang="ru-RU" dirty="0">
                <a:solidFill>
                  <a:schemeClr val="tx1"/>
                </a:solidFill>
              </a:rPr>
              <a:t>Островский, тонкий знаток русской жизни, рассказывает весьма злободневную историю о том, как красавец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Аполлон Окоемов</a:t>
            </a:r>
            <a:r>
              <a:rPr lang="ru-RU" dirty="0">
                <a:solidFill>
                  <a:schemeClr val="tx1"/>
                </a:solidFill>
              </a:rPr>
              <a:t>, промотав состояние своей кроткой супруги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Зои</a:t>
            </a:r>
            <a:r>
              <a:rPr lang="ru-RU" dirty="0">
                <a:solidFill>
                  <a:schemeClr val="tx1"/>
                </a:solidFill>
              </a:rPr>
              <a:t>, решает поправить дела и жениться на другой. Согласится ли Зоя на условия своего прыткого мужа, которого она любит, и чем кончится эта комедия, вы узнаете, посмотрев </a:t>
            </a:r>
            <a:r>
              <a:rPr lang="ru-RU" dirty="0" smtClean="0">
                <a:solidFill>
                  <a:schemeClr val="tx1"/>
                </a:solidFill>
              </a:rPr>
              <a:t>спектакль.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318" y="3677223"/>
            <a:ext cx="4096221" cy="29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7307" y="3677223"/>
            <a:ext cx="4415174" cy="294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0143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204864"/>
            <a:ext cx="4211960" cy="2232248"/>
          </a:xfrm>
        </p:spPr>
        <p:txBody>
          <a:bodyPr>
            <a:normAutofit/>
          </a:bodyPr>
          <a:lstStyle/>
          <a:p>
            <a:pPr marL="45720" lvl="0" indent="0" algn="ctr">
              <a:spcBef>
                <a:spcPts val="0"/>
              </a:spcBef>
              <a:spcAft>
                <a:spcPts val="0"/>
              </a:spcAft>
              <a:buClr>
                <a:srgbClr val="C17529">
                  <a:lumMod val="75000"/>
                </a:srgbClr>
              </a:buClr>
              <a:buNone/>
            </a:pPr>
            <a:r>
              <a:rPr lang="ru-RU" sz="2800" i="1" dirty="0">
                <a:solidFill>
                  <a:srgbClr val="C17529">
                    <a:lumMod val="50000"/>
                  </a:srgbClr>
                </a:solidFill>
                <a:latin typeface="Arial Black" pitchFamily="34" charset="0"/>
              </a:rPr>
              <a:t>Экранизации произведений </a:t>
            </a:r>
            <a:endParaRPr lang="ru-RU" sz="2800" i="1" dirty="0" smtClean="0">
              <a:solidFill>
                <a:srgbClr val="C17529">
                  <a:lumMod val="50000"/>
                </a:srgbClr>
              </a:solidFill>
              <a:latin typeface="Arial Black" pitchFamily="34" charset="0"/>
            </a:endParaRPr>
          </a:p>
          <a:p>
            <a:pPr marL="45720" lvl="0" indent="0" algn="ctr">
              <a:spcBef>
                <a:spcPts val="0"/>
              </a:spcBef>
              <a:spcAft>
                <a:spcPts val="0"/>
              </a:spcAft>
              <a:buClr>
                <a:srgbClr val="C17529">
                  <a:lumMod val="75000"/>
                </a:srgbClr>
              </a:buClr>
              <a:buNone/>
            </a:pPr>
            <a:r>
              <a:rPr lang="ru-RU" sz="2800" i="1" dirty="0" smtClean="0">
                <a:solidFill>
                  <a:srgbClr val="C17529">
                    <a:lumMod val="50000"/>
                  </a:srgbClr>
                </a:solidFill>
                <a:latin typeface="Arial Black" pitchFamily="34" charset="0"/>
              </a:rPr>
              <a:t>А. Н.  Островского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108" y="1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6056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877272"/>
            <a:ext cx="9252520" cy="980728"/>
          </a:xfrm>
        </p:spPr>
        <p:txBody>
          <a:bodyPr/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</a:rPr>
              <a:t>«Гроза» </a:t>
            </a:r>
            <a:r>
              <a:rPr lang="ru-RU" dirty="0" smtClean="0">
                <a:solidFill>
                  <a:schemeClr val="tx1"/>
                </a:solidFill>
              </a:rPr>
              <a:t>(1933) – фильм </a:t>
            </a:r>
            <a:r>
              <a:rPr lang="ru-RU" smtClean="0">
                <a:solidFill>
                  <a:schemeClr val="tx1"/>
                </a:solidFill>
              </a:rPr>
              <a:t>режиссёра Владимира </a:t>
            </a:r>
            <a:r>
              <a:rPr lang="ru-RU" dirty="0" smtClean="0">
                <a:solidFill>
                  <a:schemeClr val="tx1"/>
                </a:solidFill>
              </a:rPr>
              <a:t>Петрова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</a:rPr>
              <a:t> по одноимённой пьесе А.Н. Островского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217" y="296326"/>
            <a:ext cx="4395921" cy="549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 descr="Гроза, 1933 год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4026" y="4094927"/>
            <a:ext cx="1736704" cy="173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Гроза, 1933 год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348" y="4032409"/>
            <a:ext cx="1794495" cy="17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Гроза, 1933 год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348" y="2189714"/>
            <a:ext cx="1751706" cy="17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Гроза, 1933 год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6898" y="2189714"/>
            <a:ext cx="1796339" cy="17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Гроза, 1933 год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8645" y="296326"/>
            <a:ext cx="1794495" cy="17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Гроза, 1933 год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2559" y="260648"/>
            <a:ext cx="1794495" cy="17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0242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589240"/>
            <a:ext cx="9144000" cy="1080120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«</a:t>
            </a:r>
            <a:r>
              <a:rPr lang="ru-RU" b="1" dirty="0" smtClean="0">
                <a:solidFill>
                  <a:schemeClr val="tx1"/>
                </a:solidFill>
              </a:rPr>
              <a:t>Бесприданница</a:t>
            </a:r>
            <a:r>
              <a:rPr lang="ru-RU" b="1" dirty="0">
                <a:solidFill>
                  <a:schemeClr val="tx1"/>
                </a:solidFill>
              </a:rPr>
              <a:t>» </a:t>
            </a:r>
            <a:r>
              <a:rPr lang="ru-RU" dirty="0" smtClean="0">
                <a:solidFill>
                  <a:schemeClr val="tx1"/>
                </a:solidFill>
              </a:rPr>
              <a:t>(1936) — </a:t>
            </a:r>
            <a:r>
              <a:rPr lang="ru-RU" dirty="0">
                <a:solidFill>
                  <a:schemeClr val="tx1"/>
                </a:solidFill>
              </a:rPr>
              <a:t>художественный фильм режиссёра Якова Протазанова по одноимённой пьесе А. Н. Островского.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2407"/>
            <a:ext cx="753508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5811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4581128"/>
            <a:ext cx="5248075" cy="194421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/>
              <a:t>«</a:t>
            </a:r>
            <a:r>
              <a:rPr lang="ru-RU" b="1" dirty="0">
                <a:solidFill>
                  <a:schemeClr val="tx1"/>
                </a:solidFill>
              </a:rPr>
              <a:t>Без </a:t>
            </a:r>
            <a:r>
              <a:rPr lang="ru-RU" b="1" dirty="0" smtClean="0">
                <a:solidFill>
                  <a:schemeClr val="tx1"/>
                </a:solidFill>
              </a:rPr>
              <a:t>вины виноватые» </a:t>
            </a:r>
            <a:r>
              <a:rPr lang="ru-RU" dirty="0" smtClean="0">
                <a:solidFill>
                  <a:schemeClr val="tx1"/>
                </a:solidFill>
              </a:rPr>
              <a:t>— фильм, </a:t>
            </a:r>
            <a:r>
              <a:rPr lang="ru-RU" dirty="0">
                <a:solidFill>
                  <a:schemeClr val="tx1"/>
                </a:solidFill>
              </a:rPr>
              <a:t>снятый на киностудии «Мосфильм» в 1945 </a:t>
            </a:r>
            <a:r>
              <a:rPr lang="ru-RU" dirty="0" smtClean="0">
                <a:solidFill>
                  <a:schemeClr val="tx1"/>
                </a:solidFill>
              </a:rPr>
              <a:t>г. </a:t>
            </a:r>
            <a:r>
              <a:rPr lang="ru-RU" dirty="0">
                <a:solidFill>
                  <a:schemeClr val="tx1"/>
                </a:solidFill>
              </a:rPr>
              <a:t>режиссёром Владимиром Петровым по одноимённой </a:t>
            </a:r>
            <a:r>
              <a:rPr lang="ru-RU" dirty="0" smtClean="0">
                <a:solidFill>
                  <a:schemeClr val="tx1"/>
                </a:solidFill>
              </a:rPr>
              <a:t>пьесе  </a:t>
            </a:r>
            <a:r>
              <a:rPr lang="ru-RU" dirty="0">
                <a:solidFill>
                  <a:schemeClr val="tx1"/>
                </a:solidFill>
              </a:rPr>
              <a:t>Александра Островского.</a:t>
            </a:r>
          </a:p>
        </p:txBody>
      </p:sp>
      <p:sp>
        <p:nvSpPr>
          <p:cNvPr id="6" name="AutoShape 2" descr="Без вины виноватые (1945) - фото и кадры из филь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3960"/>
            <a:ext cx="341489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931" y="353407"/>
            <a:ext cx="5088339" cy="339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8131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301208"/>
            <a:ext cx="9144000" cy="1440160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«Женитьба </a:t>
            </a:r>
            <a:r>
              <a:rPr lang="ru-RU" b="1" dirty="0">
                <a:solidFill>
                  <a:schemeClr val="tx1"/>
                </a:solidFill>
              </a:rPr>
              <a:t>Бальзаминова» </a:t>
            </a:r>
            <a:r>
              <a:rPr lang="ru-RU" dirty="0">
                <a:solidFill>
                  <a:schemeClr val="tx1"/>
                </a:solidFill>
              </a:rPr>
              <a:t>— </a:t>
            </a:r>
            <a:r>
              <a:rPr lang="ru-RU" dirty="0" smtClean="0">
                <a:solidFill>
                  <a:schemeClr val="tx1"/>
                </a:solidFill>
              </a:rPr>
              <a:t>художественный </a:t>
            </a:r>
            <a:r>
              <a:rPr lang="ru-RU" dirty="0">
                <a:solidFill>
                  <a:schemeClr val="tx1"/>
                </a:solidFill>
              </a:rPr>
              <a:t>фильм 1964 </a:t>
            </a:r>
            <a:r>
              <a:rPr lang="ru-RU" dirty="0" smtClean="0">
                <a:solidFill>
                  <a:schemeClr val="tx1"/>
                </a:solidFill>
              </a:rPr>
              <a:t>г., </a:t>
            </a:r>
            <a:r>
              <a:rPr lang="ru-RU" dirty="0">
                <a:solidFill>
                  <a:schemeClr val="tx1"/>
                </a:solidFill>
              </a:rPr>
              <a:t>снятый по мотивам трилогии А. Н. Островского «Праздничный сон — до обеда», «Свои собаки грызутся, чужая не приставай!», «Женитьба Бальзаминова (За чем пойдёшь, то и найдёшь</a:t>
            </a:r>
            <a:r>
              <a:rPr lang="ru-RU" dirty="0" smtClean="0">
                <a:solidFill>
                  <a:schemeClr val="tx1"/>
                </a:solidFill>
              </a:rPr>
              <a:t>)». </a:t>
            </a:r>
            <a:r>
              <a:rPr lang="ru-RU" dirty="0">
                <a:solidFill>
                  <a:schemeClr val="tx1"/>
                </a:solidFill>
              </a:rPr>
              <a:t>Режиссёр - Константин </a:t>
            </a:r>
            <a:r>
              <a:rPr lang="ru-RU" dirty="0" smtClean="0">
                <a:solidFill>
                  <a:schemeClr val="tx1"/>
                </a:solidFill>
              </a:rPr>
              <a:t>Воинов.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50278" cy="494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047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4644008" cy="655272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</a:rPr>
              <a:t>Для </a:t>
            </a:r>
            <a:r>
              <a:rPr lang="ru-RU" sz="2300" dirty="0">
                <a:solidFill>
                  <a:schemeClr val="tx1"/>
                </a:solidFill>
              </a:rPr>
              <a:t>Малого театра писали многие авторы, но 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</a:rPr>
              <a:t>пьесы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</a:rPr>
              <a:t>Александра Николаевича Островского</a:t>
            </a:r>
            <a:r>
              <a:rPr lang="ru-RU" sz="2300" dirty="0" smtClean="0">
                <a:solidFill>
                  <a:schemeClr val="tx1"/>
                </a:solidFill>
              </a:rPr>
              <a:t> </a:t>
            </a:r>
            <a:r>
              <a:rPr lang="ru-RU" sz="2300" dirty="0">
                <a:solidFill>
                  <a:schemeClr val="tx1"/>
                </a:solidFill>
              </a:rPr>
              <a:t>принесли театру неофициальное название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</a:rPr>
              <a:t>-«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</a:rPr>
              <a:t>Дом Островского». </a:t>
            </a:r>
            <a:endParaRPr lang="ru-RU" sz="23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ru-RU" sz="23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</a:rPr>
              <a:t>Все 48 </a:t>
            </a:r>
            <a:r>
              <a:rPr lang="ru-RU" sz="2300" dirty="0">
                <a:solidFill>
                  <a:schemeClr val="tx1"/>
                </a:solidFill>
              </a:rPr>
              <a:t>пьес </a:t>
            </a:r>
            <a:r>
              <a:rPr lang="ru-RU" sz="2300" dirty="0" smtClean="0">
                <a:solidFill>
                  <a:schemeClr val="tx1"/>
                </a:solidFill>
              </a:rPr>
              <a:t>драматурга были </a:t>
            </a:r>
            <a:r>
              <a:rPr lang="ru-RU" sz="2300" dirty="0">
                <a:solidFill>
                  <a:schemeClr val="tx1"/>
                </a:solidFill>
              </a:rPr>
              <a:t>поставлены на сцене Малого театра и в разные годы всегда входили в его репертуар.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2059" y="260647"/>
            <a:ext cx="4392488" cy="606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776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157192"/>
            <a:ext cx="9144000" cy="1440160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</a:rPr>
              <a:t>«Снегурочка» </a:t>
            </a:r>
            <a:r>
              <a:rPr lang="ru-RU" dirty="0">
                <a:solidFill>
                  <a:schemeClr val="tx1"/>
                </a:solidFill>
              </a:rPr>
              <a:t>— </a:t>
            </a:r>
            <a:r>
              <a:rPr lang="ru-RU" dirty="0" smtClean="0">
                <a:solidFill>
                  <a:schemeClr val="tx1"/>
                </a:solidFill>
              </a:rPr>
              <a:t>полнометражный </a:t>
            </a:r>
            <a:r>
              <a:rPr lang="ru-RU" dirty="0">
                <a:solidFill>
                  <a:schemeClr val="tx1"/>
                </a:solidFill>
              </a:rPr>
              <a:t>цветной художественный фильм-сказка, поставленный на </a:t>
            </a:r>
            <a:r>
              <a:rPr lang="ru-RU" dirty="0" smtClean="0">
                <a:solidFill>
                  <a:schemeClr val="tx1"/>
                </a:solidFill>
              </a:rPr>
              <a:t>киностудии </a:t>
            </a:r>
            <a:r>
              <a:rPr lang="ru-RU" dirty="0">
                <a:solidFill>
                  <a:schemeClr val="tx1"/>
                </a:solidFill>
              </a:rPr>
              <a:t>«Ленфильм» в 1968 </a:t>
            </a:r>
            <a:r>
              <a:rPr lang="ru-RU" dirty="0" smtClean="0">
                <a:solidFill>
                  <a:schemeClr val="tx1"/>
                </a:solidFill>
              </a:rPr>
              <a:t>г. </a:t>
            </a:r>
          </a:p>
          <a:p>
            <a:pPr marL="4572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</a:rPr>
              <a:t>режиссёром Павлом </a:t>
            </a:r>
            <a:r>
              <a:rPr lang="ru-RU" dirty="0">
                <a:solidFill>
                  <a:schemeClr val="tx1"/>
                </a:solidFill>
              </a:rPr>
              <a:t>Кадочниковым по одноимённой пьесе </a:t>
            </a:r>
            <a:endParaRPr lang="ru-RU" dirty="0" smtClean="0">
              <a:solidFill>
                <a:schemeClr val="tx1"/>
              </a:solidFill>
            </a:endParaRPr>
          </a:p>
          <a:p>
            <a:pPr marL="4572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</a:rPr>
              <a:t>А</a:t>
            </a:r>
            <a:r>
              <a:rPr lang="ru-RU" dirty="0">
                <a:solidFill>
                  <a:schemeClr val="tx1"/>
                </a:solidFill>
              </a:rPr>
              <a:t>. Н. Островского </a:t>
            </a:r>
            <a:r>
              <a:rPr lang="ru-RU" dirty="0" smtClean="0">
                <a:solidFill>
                  <a:schemeClr val="tx1"/>
                </a:solidFill>
              </a:rPr>
              <a:t>из </a:t>
            </a:r>
            <a:r>
              <a:rPr lang="ru-RU" dirty="0">
                <a:solidFill>
                  <a:schemeClr val="tx1"/>
                </a:solidFill>
              </a:rPr>
              <a:t>цикла «Весенние сказки».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32657"/>
            <a:ext cx="9147626" cy="467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6335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699866"/>
            <a:ext cx="9144000" cy="115813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«</a:t>
            </a:r>
            <a:r>
              <a:rPr lang="ru-RU" b="1" dirty="0" smtClean="0">
                <a:solidFill>
                  <a:schemeClr val="tx1"/>
                </a:solidFill>
              </a:rPr>
              <a:t>Таланты </a:t>
            </a:r>
            <a:r>
              <a:rPr lang="ru-RU" b="1">
                <a:solidFill>
                  <a:schemeClr val="tx1"/>
                </a:solidFill>
              </a:rPr>
              <a:t>и </a:t>
            </a:r>
            <a:r>
              <a:rPr lang="ru-RU" b="1" smtClean="0">
                <a:solidFill>
                  <a:schemeClr val="tx1"/>
                </a:solidFill>
              </a:rPr>
              <a:t>поклонники</a:t>
            </a:r>
            <a:r>
              <a:rPr lang="ru-RU" b="1" dirty="0" smtClean="0">
                <a:solidFill>
                  <a:schemeClr val="tx1"/>
                </a:solidFill>
              </a:rPr>
              <a:t>» </a:t>
            </a:r>
            <a:r>
              <a:rPr lang="ru-RU" dirty="0" smtClean="0">
                <a:solidFill>
                  <a:schemeClr val="tx1"/>
                </a:solidFill>
              </a:rPr>
              <a:t>(1973)  — художественный </a:t>
            </a:r>
            <a:r>
              <a:rPr lang="ru-RU" dirty="0">
                <a:solidFill>
                  <a:schemeClr val="tx1"/>
                </a:solidFill>
              </a:rPr>
              <a:t>фильм режиссёра Исидора Анненского, экранизация одноименной пьесы А. Н. Островского.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07" r="18333" b="3007"/>
          <a:stretch/>
        </p:blipFill>
        <p:spPr bwMode="auto">
          <a:xfrm>
            <a:off x="1478212" y="110958"/>
            <a:ext cx="4112099" cy="270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97" b="5901"/>
          <a:stretch/>
        </p:blipFill>
        <p:spPr bwMode="auto">
          <a:xfrm>
            <a:off x="1463646" y="2903806"/>
            <a:ext cx="6235778" cy="271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46" t="1" r="46598" b="5612"/>
          <a:stretch/>
        </p:blipFill>
        <p:spPr bwMode="auto">
          <a:xfrm>
            <a:off x="5755802" y="110958"/>
            <a:ext cx="1943622" cy="273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1094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517232"/>
            <a:ext cx="9144000" cy="1340768"/>
          </a:xfrm>
        </p:spPr>
        <p:txBody>
          <a:bodyPr/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</a:rPr>
              <a:t>«Лес» </a:t>
            </a:r>
            <a:r>
              <a:rPr lang="ru-RU" dirty="0" smtClean="0">
                <a:solidFill>
                  <a:schemeClr val="tx1"/>
                </a:solidFill>
              </a:rPr>
              <a:t>— художественный </a:t>
            </a:r>
            <a:r>
              <a:rPr lang="ru-RU" dirty="0">
                <a:solidFill>
                  <a:schemeClr val="tx1"/>
                </a:solidFill>
              </a:rPr>
              <a:t>фильм, поставленный на </a:t>
            </a:r>
            <a:r>
              <a:rPr lang="ru-RU" dirty="0" smtClean="0">
                <a:solidFill>
                  <a:schemeClr val="tx1"/>
                </a:solidFill>
              </a:rPr>
              <a:t>киностудии </a:t>
            </a:r>
            <a:r>
              <a:rPr lang="ru-RU" dirty="0">
                <a:solidFill>
                  <a:schemeClr val="tx1"/>
                </a:solidFill>
              </a:rPr>
              <a:t>«Ленфильм» в 1980 </a:t>
            </a:r>
            <a:r>
              <a:rPr lang="ru-RU" dirty="0" smtClean="0">
                <a:solidFill>
                  <a:schemeClr val="tx1"/>
                </a:solidFill>
              </a:rPr>
              <a:t>г. режиссёром </a:t>
            </a:r>
            <a:r>
              <a:rPr lang="ru-RU" dirty="0">
                <a:solidFill>
                  <a:schemeClr val="tx1"/>
                </a:solidFill>
              </a:rPr>
              <a:t>Владимиром Мотылём </a:t>
            </a:r>
            <a:endParaRPr lang="ru-RU" dirty="0" smtClean="0">
              <a:solidFill>
                <a:schemeClr val="tx1"/>
              </a:solidFill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</a:rPr>
              <a:t>по </a:t>
            </a:r>
            <a:r>
              <a:rPr lang="ru-RU" dirty="0">
                <a:solidFill>
                  <a:schemeClr val="tx1"/>
                </a:solidFill>
              </a:rPr>
              <a:t>мотивам одноимённой пьесы А. Н. Островского.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79188"/>
            <a:ext cx="4783499" cy="266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5077"/>
            <a:ext cx="4783499" cy="246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7783" y="235077"/>
            <a:ext cx="3304355" cy="521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20674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877272"/>
            <a:ext cx="9144000" cy="792088"/>
          </a:xfrm>
        </p:spPr>
        <p:txBody>
          <a:bodyPr>
            <a:normAutofit fontScale="92500"/>
          </a:bodyPr>
          <a:lstStyle/>
          <a:p>
            <a:pPr marL="4572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</a:rPr>
              <a:t>«</a:t>
            </a:r>
            <a:r>
              <a:rPr lang="ru-RU" b="1" dirty="0" smtClean="0">
                <a:solidFill>
                  <a:schemeClr val="tx1"/>
                </a:solidFill>
              </a:rPr>
              <a:t>Жестокий романс» </a:t>
            </a:r>
            <a:r>
              <a:rPr lang="ru-RU" dirty="0" smtClean="0">
                <a:solidFill>
                  <a:schemeClr val="tx1"/>
                </a:solidFill>
              </a:rPr>
              <a:t>(1984)  — фильм </a:t>
            </a:r>
            <a:r>
              <a:rPr lang="ru-RU" dirty="0">
                <a:solidFill>
                  <a:schemeClr val="tx1"/>
                </a:solidFill>
              </a:rPr>
              <a:t>режиссёра </a:t>
            </a:r>
            <a:r>
              <a:rPr lang="ru-RU" dirty="0" smtClean="0">
                <a:solidFill>
                  <a:schemeClr val="tx1"/>
                </a:solidFill>
              </a:rPr>
              <a:t>Эльдара </a:t>
            </a:r>
            <a:r>
              <a:rPr lang="ru-RU" dirty="0">
                <a:solidFill>
                  <a:schemeClr val="tx1"/>
                </a:solidFill>
              </a:rPr>
              <a:t>Рязанова, снятый </a:t>
            </a:r>
            <a:r>
              <a:rPr lang="ru-RU" dirty="0" smtClean="0">
                <a:solidFill>
                  <a:schemeClr val="tx1"/>
                </a:solidFill>
              </a:rPr>
              <a:t>по </a:t>
            </a:r>
            <a:r>
              <a:rPr lang="ru-RU" dirty="0">
                <a:solidFill>
                  <a:schemeClr val="tx1"/>
                </a:solidFill>
              </a:rPr>
              <a:t>мотивам пьесы  </a:t>
            </a:r>
            <a:r>
              <a:rPr lang="ru-RU" dirty="0" smtClean="0">
                <a:solidFill>
                  <a:schemeClr val="tx1"/>
                </a:solidFill>
              </a:rPr>
              <a:t>А. </a:t>
            </a:r>
            <a:r>
              <a:rPr lang="ru-RU" dirty="0">
                <a:solidFill>
                  <a:schemeClr val="tx1"/>
                </a:solidFill>
              </a:rPr>
              <a:t>Островского «Бесприданница» (1878</a:t>
            </a:r>
            <a:r>
              <a:rPr lang="ru-RU" dirty="0" smtClean="0">
                <a:solidFill>
                  <a:schemeClr val="tx1"/>
                </a:solidFill>
              </a:rPr>
              <a:t>).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860"/>
            <a:ext cx="864096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9884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856984" cy="6480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При подготовке презентации были использованные ресурсы: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1. Государственный </a:t>
            </a:r>
            <a:r>
              <a:rPr lang="ru-RU" dirty="0">
                <a:solidFill>
                  <a:schemeClr val="tx1"/>
                </a:solidFill>
              </a:rPr>
              <a:t>академический Малый театр. - </a:t>
            </a:r>
            <a:r>
              <a:rPr lang="en-US" dirty="0">
                <a:solidFill>
                  <a:schemeClr val="tx1"/>
                </a:solidFill>
                <a:hlinkClick r:id="rId2"/>
              </a:rPr>
              <a:t>https://kudamoscow.ru/place/gosudarstvennyj-akademicheskij-malyj-teatr/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pPr marL="45720" indent="0" algn="just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2. Малый театр. -  </a:t>
            </a:r>
            <a:r>
              <a:rPr lang="ru-RU" dirty="0" err="1" smtClean="0">
                <a:solidFill>
                  <a:schemeClr val="tx1"/>
                </a:solidFill>
              </a:rPr>
              <a:t>Megabook</a:t>
            </a:r>
            <a:r>
              <a:rPr lang="ru-RU" dirty="0" smtClean="0">
                <a:solidFill>
                  <a:schemeClr val="tx1"/>
                </a:solidFill>
              </a:rPr>
              <a:t> : универсальная энциклопедия Кирилла и </a:t>
            </a:r>
            <a:r>
              <a:rPr lang="ru-RU" dirty="0" err="1" smtClean="0">
                <a:solidFill>
                  <a:schemeClr val="tx1"/>
                </a:solidFill>
              </a:rPr>
              <a:t>Мефодия</a:t>
            </a:r>
            <a:r>
              <a:rPr lang="ru-RU" dirty="0" smtClean="0">
                <a:solidFill>
                  <a:schemeClr val="tx1"/>
                </a:solidFill>
              </a:rPr>
              <a:t>. -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clck.ru/32SUAm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45720" indent="0" algn="just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3. Малый </a:t>
            </a:r>
            <a:r>
              <a:rPr lang="ru-RU" dirty="0">
                <a:solidFill>
                  <a:schemeClr val="tx1"/>
                </a:solidFill>
              </a:rPr>
              <a:t>театр. История / Государственный академический Малый театр: официальный сайт. - </a:t>
            </a:r>
            <a:r>
              <a:rPr lang="ru-RU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ru-RU" dirty="0" smtClean="0">
                <a:solidFill>
                  <a:schemeClr val="tx1"/>
                </a:solidFill>
                <a:hlinkClick r:id="rId4"/>
              </a:rPr>
              <a:t>www.maly.ru/pages?name=history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4. Малый </a:t>
            </a:r>
            <a:r>
              <a:rPr lang="ru-RU" dirty="0">
                <a:solidFill>
                  <a:schemeClr val="tx1"/>
                </a:solidFill>
              </a:rPr>
              <a:t>театр. Репертуар/ Государственный академический Малый театр: официальный сайт. - </a:t>
            </a:r>
            <a:r>
              <a:rPr lang="ru-RU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ru-RU" dirty="0" smtClean="0">
                <a:solidFill>
                  <a:schemeClr val="tx1"/>
                </a:solidFill>
                <a:hlinkClick r:id="rId5"/>
              </a:rPr>
              <a:t>www.maly.ru/repertory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  <a:p>
            <a:pPr marL="45720" lvl="0" indent="0" algn="just">
              <a:buClr>
                <a:srgbClr val="C17529">
                  <a:lumMod val="75000"/>
                </a:srgbClr>
              </a:buClr>
              <a:buNone/>
            </a:pP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45720" indent="0" algn="just">
              <a:buNone/>
            </a:pPr>
            <a:endParaRPr lang="ru-RU" dirty="0"/>
          </a:p>
          <a:p>
            <a:pPr marL="4572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73310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144000" cy="6669360"/>
          </a:xfrm>
        </p:spPr>
        <p:txBody>
          <a:bodyPr>
            <a:noAutofit/>
          </a:bodyPr>
          <a:lstStyle/>
          <a:p>
            <a:pPr marL="45720" lvl="0" indent="0" algn="just">
              <a:buClr>
                <a:srgbClr val="C17529">
                  <a:lumMod val="75000"/>
                </a:srgbClr>
              </a:buClr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5. Свердлов </a:t>
            </a:r>
            <a:r>
              <a:rPr lang="ru-RU" sz="2000" dirty="0">
                <a:solidFill>
                  <a:schemeClr val="tx1"/>
                </a:solidFill>
              </a:rPr>
              <a:t>М. Комедии А. Островского: конфликт плохого и худшего. Комедии А.Н. Островского на темы купеческого и чиновничьего быта, написанные в 1850-е гг. / М. Свердлов // </a:t>
            </a:r>
            <a:r>
              <a:rPr lang="en-US" sz="2000" dirty="0">
                <a:solidFill>
                  <a:schemeClr val="tx1"/>
                </a:solidFill>
              </a:rPr>
              <a:t>Magisteria.ru</a:t>
            </a:r>
            <a:r>
              <a:rPr lang="ru-RU" sz="2000" dirty="0">
                <a:solidFill>
                  <a:schemeClr val="tx1"/>
                </a:solidFill>
              </a:rPr>
              <a:t> : образовательный сайт. - </a:t>
            </a:r>
            <a:r>
              <a:rPr lang="en-US" sz="2000" dirty="0">
                <a:solidFill>
                  <a:schemeClr val="tx1"/>
                </a:solidFill>
                <a:hlinkClick r:id="rId2"/>
              </a:rPr>
              <a:t>https://magisteria.ru/russian-comedy/ostrovsky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pPr marL="45720" lvl="0" indent="0" algn="just">
              <a:buClr>
                <a:srgbClr val="C17529">
                  <a:lumMod val="75000"/>
                </a:srgbClr>
              </a:buClr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45720" lvl="0" indent="0" algn="just">
              <a:buClr>
                <a:srgbClr val="C17529">
                  <a:lumMod val="75000"/>
                </a:srgbClr>
              </a:buClr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6. </a:t>
            </a:r>
            <a:r>
              <a:rPr lang="ru-RU" sz="2000" dirty="0" err="1" smtClean="0">
                <a:solidFill>
                  <a:schemeClr val="tx1"/>
                </a:solidFill>
              </a:rPr>
              <a:t>Тугарина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Н.С. А.Н. Островский и Малый театр/ Н.С. </a:t>
            </a:r>
            <a:r>
              <a:rPr lang="ru-RU" sz="2000" dirty="0" err="1">
                <a:solidFill>
                  <a:schemeClr val="tx1"/>
                </a:solidFill>
              </a:rPr>
              <a:t>Тугарина</a:t>
            </a:r>
            <a:r>
              <a:rPr lang="ru-RU" sz="2000" dirty="0">
                <a:solidFill>
                  <a:schemeClr val="tx1"/>
                </a:solidFill>
              </a:rPr>
              <a:t> //ФГБУК "Государственный мемориальный и природный музей-заповедник А.Н. Островского "</a:t>
            </a:r>
            <a:r>
              <a:rPr lang="ru-RU" sz="2000" dirty="0" err="1">
                <a:solidFill>
                  <a:schemeClr val="tx1"/>
                </a:solidFill>
              </a:rPr>
              <a:t>Щелыково</a:t>
            </a:r>
            <a:r>
              <a:rPr lang="ru-RU" sz="2000" dirty="0">
                <a:solidFill>
                  <a:schemeClr val="tx1"/>
                </a:solidFill>
              </a:rPr>
              <a:t>« : официальный сайт. –</a:t>
            </a:r>
          </a:p>
          <a:p>
            <a:pPr marL="45720" lvl="0" indent="0" algn="just">
              <a:buClr>
                <a:srgbClr val="C17529">
                  <a:lumMod val="75000"/>
                </a:srgbClr>
              </a:buClr>
              <a:buNone/>
            </a:pPr>
            <a:r>
              <a:rPr lang="en-US" sz="2000" dirty="0">
                <a:solidFill>
                  <a:schemeClr val="tx1"/>
                </a:solidFill>
                <a:hlinkClick r:id="rId3"/>
              </a:rPr>
              <a:t>http://museumschelykovo.ru/products/item.aspx?pid=335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pPr marL="45720" lvl="0" indent="0" algn="just">
              <a:buClr>
                <a:srgbClr val="C17529">
                  <a:lumMod val="75000"/>
                </a:srgbClr>
              </a:buClr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marL="45720" lvl="0" indent="0" algn="just">
              <a:buClr>
                <a:srgbClr val="C17529">
                  <a:lumMod val="75000"/>
                </a:srgbClr>
              </a:buClr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7. Шалимова </a:t>
            </a:r>
            <a:r>
              <a:rPr lang="ru-RU" sz="2000" dirty="0">
                <a:solidFill>
                  <a:schemeClr val="tx1"/>
                </a:solidFill>
              </a:rPr>
              <a:t>Н. Играем Островского / Н. Шалимова // Государственный академический Малый театр России: официальный сайт. - «Малый театр», №11, 2018. - </a:t>
            </a:r>
            <a:r>
              <a:rPr lang="en-US" sz="2000" dirty="0">
                <a:solidFill>
                  <a:schemeClr val="tx1"/>
                </a:solidFill>
                <a:hlinkClick r:id="rId4"/>
              </a:rPr>
              <a:t>https://www.maly.ru/news/8876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pPr marL="45720" indent="0" algn="just"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В презентации использованы фотографии из открытых Интернет-источников.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78124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573016"/>
            <a:ext cx="8748464" cy="3168352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b="1" dirty="0"/>
          </a:p>
          <a:p>
            <a:pPr marL="45720" indent="0">
              <a:buNone/>
            </a:pPr>
            <a:r>
              <a:rPr lang="ru-RU" sz="4400" b="1" dirty="0" smtClean="0">
                <a:solidFill>
                  <a:schemeClr val="tx1"/>
                </a:solidFill>
              </a:rPr>
              <a:t>Презентацию подготовила Ю.В. Леонычева, </a:t>
            </a:r>
          </a:p>
          <a:p>
            <a:pPr marL="45720" indent="0">
              <a:buNone/>
            </a:pPr>
            <a:r>
              <a:rPr lang="ru-RU" sz="4400" b="1" dirty="0" smtClean="0">
                <a:solidFill>
                  <a:schemeClr val="tx1"/>
                </a:solidFill>
              </a:rPr>
              <a:t>Ведущий библиотекарь ФИИ ЮУрГИИ им. П.И. Чайковского</a:t>
            </a:r>
          </a:p>
          <a:p>
            <a:pPr marL="45720" indent="0">
              <a:buNone/>
            </a:pPr>
            <a:r>
              <a:rPr lang="ru-RU" sz="4400" b="1" dirty="0" smtClean="0">
                <a:solidFill>
                  <a:schemeClr val="tx1"/>
                </a:solidFill>
              </a:rPr>
              <a:t>2022 г. 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37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16016" y="332656"/>
            <a:ext cx="4104456" cy="6336704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Первым произведением Островского, </a:t>
            </a:r>
            <a:r>
              <a:rPr lang="ru-RU" dirty="0" smtClean="0">
                <a:solidFill>
                  <a:schemeClr val="tx1"/>
                </a:solidFill>
              </a:rPr>
              <a:t>поставленным </a:t>
            </a:r>
            <a:r>
              <a:rPr lang="ru-RU" dirty="0">
                <a:solidFill>
                  <a:schemeClr val="tx1"/>
                </a:solidFill>
              </a:rPr>
              <a:t>на </a:t>
            </a:r>
            <a:r>
              <a:rPr lang="ru-RU" dirty="0" smtClean="0">
                <a:solidFill>
                  <a:schemeClr val="tx1"/>
                </a:solidFill>
              </a:rPr>
              <a:t>сцене Малого театра, </a:t>
            </a:r>
            <a:r>
              <a:rPr lang="ru-RU" dirty="0">
                <a:solidFill>
                  <a:schemeClr val="tx1"/>
                </a:solidFill>
              </a:rPr>
              <a:t>стала комедия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«Не в свои сани не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садись»</a:t>
            </a:r>
            <a:r>
              <a:rPr lang="ru-RU" dirty="0" smtClean="0"/>
              <a:t>.</a:t>
            </a:r>
          </a:p>
          <a:p>
            <a:pPr marL="45720" indent="0" algn="just">
              <a:buNone/>
            </a:pPr>
            <a:endParaRPr lang="ru-RU" dirty="0" smtClean="0"/>
          </a:p>
          <a:p>
            <a:pPr algn="ctr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ремьера </a:t>
            </a:r>
            <a:r>
              <a:rPr lang="ru-RU" dirty="0">
                <a:solidFill>
                  <a:schemeClr val="tx1"/>
                </a:solidFill>
              </a:rPr>
              <a:t>состоялась </a:t>
            </a:r>
            <a:endParaRPr lang="ru-RU" dirty="0" smtClean="0">
              <a:solidFill>
                <a:schemeClr val="tx1"/>
              </a:solidFill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</a:rPr>
              <a:t>       14 </a:t>
            </a:r>
            <a:r>
              <a:rPr lang="ru-RU" dirty="0">
                <a:solidFill>
                  <a:schemeClr val="tx1"/>
                </a:solidFill>
              </a:rPr>
              <a:t>января 1853 </a:t>
            </a:r>
            <a:r>
              <a:rPr lang="ru-RU" dirty="0" smtClean="0">
                <a:solidFill>
                  <a:schemeClr val="tx1"/>
                </a:solidFill>
              </a:rPr>
              <a:t>г.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Зрителей </a:t>
            </a:r>
            <a:r>
              <a:rPr lang="ru-RU" dirty="0">
                <a:solidFill>
                  <a:schemeClr val="tx1"/>
                </a:solidFill>
              </a:rPr>
              <a:t>поразила правда жизни, сказанная со сцены. Артисты не просто играли, а жили на </a:t>
            </a:r>
            <a:r>
              <a:rPr lang="ru-RU" dirty="0" smtClean="0">
                <a:solidFill>
                  <a:schemeClr val="tx1"/>
                </a:solidFill>
              </a:rPr>
              <a:t>сцене.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Впоследствии </a:t>
            </a:r>
            <a:r>
              <a:rPr lang="ru-RU" dirty="0">
                <a:solidFill>
                  <a:schemeClr val="tx1"/>
                </a:solidFill>
              </a:rPr>
              <a:t>сам Островский назовет это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школой 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естественной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 выразительной игры».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0" y="5733256"/>
            <a:ext cx="5076056" cy="1124744"/>
          </a:xfrm>
        </p:spPr>
        <p:txBody>
          <a:bodyPr>
            <a:no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i="1" dirty="0" err="1" smtClean="0">
                <a:solidFill>
                  <a:schemeClr val="tx1"/>
                </a:solidFill>
              </a:rPr>
              <a:t>Вихорев</a:t>
            </a:r>
            <a:r>
              <a:rPr lang="ru-RU" sz="1900" i="1" dirty="0" smtClean="0">
                <a:solidFill>
                  <a:schemeClr val="tx1"/>
                </a:solidFill>
              </a:rPr>
              <a:t> и Авдотья.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i="1" dirty="0" smtClean="0">
                <a:solidFill>
                  <a:schemeClr val="tx1"/>
                </a:solidFill>
              </a:rPr>
              <a:t>Иллюстрация </a:t>
            </a:r>
            <a:r>
              <a:rPr lang="ru-RU" sz="1900" i="1" dirty="0">
                <a:solidFill>
                  <a:schemeClr val="tx1"/>
                </a:solidFill>
              </a:rPr>
              <a:t> </a:t>
            </a:r>
            <a:r>
              <a:rPr lang="ru-RU" sz="1900" i="1" dirty="0" smtClean="0">
                <a:solidFill>
                  <a:schemeClr val="tx1"/>
                </a:solidFill>
              </a:rPr>
              <a:t>П. </a:t>
            </a:r>
            <a:r>
              <a:rPr lang="ru-RU" sz="1900" i="1" dirty="0" err="1" smtClean="0">
                <a:solidFill>
                  <a:schemeClr val="tx1"/>
                </a:solidFill>
              </a:rPr>
              <a:t>Боклевского</a:t>
            </a:r>
            <a:r>
              <a:rPr lang="ru-RU" sz="1900" i="1" dirty="0" smtClean="0">
                <a:solidFill>
                  <a:schemeClr val="tx1"/>
                </a:solidFill>
              </a:rPr>
              <a:t> (1816-1897)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i="1" dirty="0" smtClean="0">
                <a:solidFill>
                  <a:schemeClr val="tx1"/>
                </a:solidFill>
              </a:rPr>
              <a:t>к </a:t>
            </a:r>
            <a:r>
              <a:rPr lang="ru-RU" sz="1900" i="1" dirty="0">
                <a:solidFill>
                  <a:schemeClr val="tx1"/>
                </a:solidFill>
              </a:rPr>
              <a:t>комедии </a:t>
            </a:r>
            <a:r>
              <a:rPr lang="ru-RU" sz="1900" i="1" dirty="0" smtClean="0">
                <a:solidFill>
                  <a:schemeClr val="tx1"/>
                </a:solidFill>
              </a:rPr>
              <a:t>«</a:t>
            </a:r>
            <a:r>
              <a:rPr lang="ru-RU" sz="1900" i="1" dirty="0">
                <a:solidFill>
                  <a:schemeClr val="tx1"/>
                </a:solidFill>
              </a:rPr>
              <a:t>Не в свои сани не садись</a:t>
            </a:r>
            <a:r>
              <a:rPr lang="ru-RU" sz="1900" i="1" dirty="0" smtClean="0">
                <a:solidFill>
                  <a:schemeClr val="tx1"/>
                </a:solidFill>
              </a:rPr>
              <a:t>» </a:t>
            </a:r>
            <a:endParaRPr lang="ru-RU" sz="1900" i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332656"/>
            <a:ext cx="3849247" cy="531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6475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1"/>
            <a:ext cx="9036495" cy="3024336"/>
          </a:xfrm>
        </p:spPr>
        <p:txBody>
          <a:bodyPr/>
          <a:lstStyle/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С появлением на сцене Малого театра пьес Островского начинается новый этап его истории. На сцене театра были поставлены пьесы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«Бедная невеста» </a:t>
            </a:r>
            <a:r>
              <a:rPr lang="ru-RU" dirty="0">
                <a:solidFill>
                  <a:schemeClr val="tx1"/>
                </a:solidFill>
              </a:rPr>
              <a:t>(1853),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«Бедность не порок» </a:t>
            </a:r>
            <a:r>
              <a:rPr lang="ru-RU" dirty="0">
                <a:solidFill>
                  <a:schemeClr val="tx1"/>
                </a:solidFill>
              </a:rPr>
              <a:t>(1854),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«В чужом пиру похмелье» </a:t>
            </a:r>
            <a:r>
              <a:rPr lang="ru-RU" dirty="0">
                <a:solidFill>
                  <a:schemeClr val="tx1"/>
                </a:solidFill>
              </a:rPr>
              <a:t>(1856),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«Гроза» </a:t>
            </a:r>
            <a:r>
              <a:rPr lang="ru-RU" dirty="0">
                <a:solidFill>
                  <a:schemeClr val="tx1"/>
                </a:solidFill>
              </a:rPr>
              <a:t>(1859), затем и все последующие пьесы драматурга. Они составляли ведущую часть репертуара. 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0" y="6165304"/>
            <a:ext cx="9144000" cy="5760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i="1" dirty="0">
                <a:solidFill>
                  <a:schemeClr val="tx1"/>
                </a:solidFill>
              </a:rPr>
              <a:t>На сцене Малого театра премьера спектакля «Гроза». </a:t>
            </a:r>
            <a:r>
              <a:rPr lang="ru-RU" b="1" i="1" dirty="0" smtClean="0">
                <a:solidFill>
                  <a:schemeClr val="tx1"/>
                </a:solidFill>
              </a:rPr>
              <a:t>1962 г. 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976" y="2420888"/>
            <a:ext cx="7920880" cy="35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0984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16632"/>
            <a:ext cx="9036496" cy="3168352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100" smtClean="0">
                <a:solidFill>
                  <a:schemeClr val="tx1"/>
                </a:solidFill>
              </a:rPr>
              <a:t>А.Н</a:t>
            </a:r>
            <a:r>
              <a:rPr lang="ru-RU" sz="2100" dirty="0" smtClean="0">
                <a:solidFill>
                  <a:schemeClr val="tx1"/>
                </a:solidFill>
              </a:rPr>
              <a:t>. Островский был организатором  </a:t>
            </a:r>
            <a:r>
              <a:rPr lang="ru-RU" sz="2100" dirty="0">
                <a:solidFill>
                  <a:schemeClr val="tx1"/>
                </a:solidFill>
              </a:rPr>
              <a:t>театрального дела, </a:t>
            </a:r>
            <a:r>
              <a:rPr lang="ru-RU" sz="2100" dirty="0" smtClean="0">
                <a:solidFill>
                  <a:schemeClr val="tx1"/>
                </a:solidFill>
              </a:rPr>
              <a:t>театральным педагогом, теоретиком сценического </a:t>
            </a:r>
            <a:r>
              <a:rPr lang="ru-RU" sz="2100" dirty="0">
                <a:solidFill>
                  <a:schemeClr val="tx1"/>
                </a:solidFill>
              </a:rPr>
              <a:t>искусства</a:t>
            </a:r>
            <a:r>
              <a:rPr lang="ru-RU" sz="21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tx1"/>
                </a:solidFill>
              </a:rPr>
              <a:t>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</a:rPr>
              <a:t>Он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принимал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</a:rPr>
              <a:t>участие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в создании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</a:rPr>
              <a:t>спектакля: сначала 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читал пьесу в кругу артистов, затем проходил с ними роли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</a:rPr>
              <a:t>отдельно.</a:t>
            </a:r>
          </a:p>
          <a:p>
            <a:pPr algn="just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tx1"/>
                </a:solidFill>
              </a:rPr>
              <a:t>Островский </a:t>
            </a:r>
            <a:r>
              <a:rPr lang="ru-RU" sz="2100" dirty="0">
                <a:solidFill>
                  <a:schemeClr val="tx1"/>
                </a:solidFill>
              </a:rPr>
              <a:t>давал единое направление работе по подготовке </a:t>
            </a:r>
            <a:r>
              <a:rPr lang="ru-RU" sz="2100" dirty="0" smtClean="0">
                <a:solidFill>
                  <a:schemeClr val="tx1"/>
                </a:solidFill>
              </a:rPr>
              <a:t>спектакля, </a:t>
            </a:r>
            <a:r>
              <a:rPr lang="ru-RU" sz="2100" dirty="0">
                <a:solidFill>
                  <a:schemeClr val="tx1"/>
                </a:solidFill>
              </a:rPr>
              <a:t>но при этом не подавлял индивидуальности </a:t>
            </a:r>
            <a:r>
              <a:rPr lang="ru-RU" sz="2100" dirty="0" smtClean="0">
                <a:solidFill>
                  <a:schemeClr val="tx1"/>
                </a:solidFill>
              </a:rPr>
              <a:t>актера.</a:t>
            </a:r>
          </a:p>
          <a:p>
            <a:pPr algn="just">
              <a:buFont typeface="Arial" pitchFamily="34" charset="0"/>
              <a:buChar char="•"/>
            </a:pP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</a:rPr>
              <a:t>Более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всего Островский ценил в актере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</a:rPr>
              <a:t>умение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свободно держаться на сцене, требовал высокой культуры речи. </a:t>
            </a:r>
            <a:endParaRPr lang="ru-RU" sz="21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444208" y="4653136"/>
            <a:ext cx="2699792" cy="203713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А.Н. Островский читает пьесу "Гроза" актерам. Вторая справа — Л.П. Косицкая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56489"/>
            <a:ext cx="6263508" cy="352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2475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08520" y="116632"/>
            <a:ext cx="9252520" cy="2664296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Островский видел </a:t>
            </a:r>
            <a:r>
              <a:rPr lang="ru-RU" sz="2000" dirty="0">
                <a:solidFill>
                  <a:schemeClr val="tx1"/>
                </a:solidFill>
              </a:rPr>
              <a:t>в </a:t>
            </a:r>
            <a:r>
              <a:rPr lang="ru-RU" sz="2000" dirty="0" smtClean="0">
                <a:solidFill>
                  <a:schemeClr val="tx1"/>
                </a:solidFill>
              </a:rPr>
              <a:t>театре </a:t>
            </a:r>
            <a:r>
              <a:rPr lang="ru-RU" sz="2000" dirty="0">
                <a:solidFill>
                  <a:schemeClr val="tx1"/>
                </a:solidFill>
              </a:rPr>
              <a:t>огромную воспитательную и нравственную силу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Он  отдавал все силы тому, чтобы Малый театр отвечал самым высоким художественным требованиям.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Только </a:t>
            </a:r>
            <a:r>
              <a:rPr lang="ru-RU" sz="2000" dirty="0">
                <a:solidFill>
                  <a:schemeClr val="tx1"/>
                </a:solidFill>
              </a:rPr>
              <a:t>в конце жизни </a:t>
            </a:r>
            <a:r>
              <a:rPr lang="ru-RU" sz="2000" dirty="0" smtClean="0">
                <a:solidFill>
                  <a:schemeClr val="tx1"/>
                </a:solidFill>
              </a:rPr>
              <a:t>А.Н. Островский </a:t>
            </a:r>
            <a:r>
              <a:rPr lang="ru-RU" sz="2000" dirty="0">
                <a:solidFill>
                  <a:schemeClr val="tx1"/>
                </a:solidFill>
              </a:rPr>
              <a:t>добился возможности официально возглавить </a:t>
            </a:r>
            <a:r>
              <a:rPr lang="ru-RU" sz="2000" dirty="0" smtClean="0">
                <a:solidFill>
                  <a:schemeClr val="tx1"/>
                </a:solidFill>
              </a:rPr>
              <a:t>театр.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 января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1886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г. он  приступил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к исполнению обязанностей заведующего репертуарной частью московских императорских театров</a:t>
            </a:r>
            <a:r>
              <a:rPr lang="ru-RU" sz="2000" dirty="0">
                <a:solidFill>
                  <a:schemeClr val="tx1"/>
                </a:solidFill>
              </a:rPr>
              <a:t>. Островский </a:t>
            </a:r>
            <a:r>
              <a:rPr lang="ru-RU" sz="2000" dirty="0" smtClean="0">
                <a:solidFill>
                  <a:schemeClr val="tx1"/>
                </a:solidFill>
              </a:rPr>
              <a:t>многое </a:t>
            </a:r>
            <a:r>
              <a:rPr lang="ru-RU" sz="2000" dirty="0">
                <a:solidFill>
                  <a:schemeClr val="tx1"/>
                </a:solidFill>
              </a:rPr>
              <a:t>успевает сделать, но это были уже последние месяцы его жизни.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343010" y="3645023"/>
            <a:ext cx="2800990" cy="2832779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А.Н. Островский среди членов первого комитета Общества русских драматических писателей и оперных </a:t>
            </a:r>
            <a:r>
              <a:rPr lang="ru-RU" i="1" dirty="0" smtClean="0">
                <a:solidFill>
                  <a:schemeClr val="tx1"/>
                </a:solidFill>
              </a:rPr>
              <a:t>композиторов.</a:t>
            </a:r>
          </a:p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1870-е </a:t>
            </a:r>
            <a:r>
              <a:rPr lang="ru-RU" i="1" dirty="0" smtClean="0">
                <a:solidFill>
                  <a:schemeClr val="tx1"/>
                </a:solidFill>
              </a:rPr>
              <a:t>гг.</a:t>
            </a:r>
          </a:p>
          <a:p>
            <a:pPr marL="45720" indent="0" algn="ctr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471" y="2996952"/>
            <a:ext cx="6091490" cy="348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16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733256"/>
            <a:ext cx="5287179" cy="1008112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i="1" dirty="0">
                <a:solidFill>
                  <a:schemeClr val="tx1"/>
                </a:solidFill>
              </a:rPr>
              <a:t>Памятник А. Н. Островскому. Скульптор </a:t>
            </a:r>
            <a:r>
              <a:rPr lang="ru-RU" i="1" dirty="0" smtClean="0">
                <a:solidFill>
                  <a:schemeClr val="tx1"/>
                </a:solidFill>
              </a:rPr>
              <a:t>Н. </a:t>
            </a:r>
            <a:r>
              <a:rPr lang="ru-RU" i="1" dirty="0">
                <a:solidFill>
                  <a:schemeClr val="tx1"/>
                </a:solidFill>
              </a:rPr>
              <a:t>Андреев, архитектор </a:t>
            </a:r>
            <a:r>
              <a:rPr lang="ru-RU" i="1" dirty="0" smtClean="0">
                <a:solidFill>
                  <a:schemeClr val="tx1"/>
                </a:solidFill>
              </a:rPr>
              <a:t>Ф. Шехтель. 1929 г.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0" y="188640"/>
            <a:ext cx="5287180" cy="5544616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tx1"/>
                </a:solidFill>
              </a:rPr>
              <a:t>Писатель И.А. Гончаров</a:t>
            </a:r>
            <a:r>
              <a:rPr lang="ru-RU" sz="2100" dirty="0">
                <a:solidFill>
                  <a:schemeClr val="tx1"/>
                </a:solidFill>
              </a:rPr>
              <a:t>, обращаясь к А.Н</a:t>
            </a:r>
            <a:r>
              <a:rPr lang="ru-RU" sz="2100" dirty="0" smtClean="0">
                <a:solidFill>
                  <a:schemeClr val="tx1"/>
                </a:solidFill>
              </a:rPr>
              <a:t>. Островскому</a:t>
            </a:r>
            <a:r>
              <a:rPr lang="ru-RU" sz="2100" dirty="0">
                <a:solidFill>
                  <a:schemeClr val="tx1"/>
                </a:solidFill>
              </a:rPr>
              <a:t>, </a:t>
            </a:r>
            <a:r>
              <a:rPr lang="ru-RU" sz="2100" dirty="0" smtClean="0">
                <a:solidFill>
                  <a:schemeClr val="tx1"/>
                </a:solidFill>
              </a:rPr>
              <a:t>отмечал: </a:t>
            </a:r>
            <a:r>
              <a:rPr lang="ru-RU" sz="2100" dirty="0">
                <a:solidFill>
                  <a:schemeClr val="tx1"/>
                </a:solidFill>
              </a:rPr>
              <a:t>«Только после вас, мы, русские, можем с гордостью сказать: </a:t>
            </a:r>
            <a:r>
              <a:rPr lang="ru-RU" sz="2100" b="1" i="1" dirty="0">
                <a:solidFill>
                  <a:schemeClr val="accent6">
                    <a:lumMod val="50000"/>
                  </a:schemeClr>
                </a:solidFill>
              </a:rPr>
              <a:t>«У нас есть свой русский, национальный театр. Он, по справедливости, должен называться «Театр Островского</a:t>
            </a:r>
            <a:r>
              <a:rPr lang="ru-RU" sz="2100" b="1" i="1" dirty="0" smtClean="0">
                <a:solidFill>
                  <a:schemeClr val="accent6">
                    <a:lumMod val="50000"/>
                  </a:schemeClr>
                </a:solidFill>
              </a:rPr>
              <a:t>».</a:t>
            </a:r>
          </a:p>
          <a:p>
            <a:pPr algn="just">
              <a:buFont typeface="Arial" pitchFamily="34" charset="0"/>
              <a:buChar char="•"/>
            </a:pPr>
            <a:r>
              <a:rPr lang="ru-RU" sz="2100" dirty="0" smtClean="0">
                <a:solidFill>
                  <a:schemeClr val="tx1"/>
                </a:solidFill>
              </a:rPr>
              <a:t>К </a:t>
            </a:r>
            <a:r>
              <a:rPr lang="ru-RU" sz="2100" dirty="0">
                <a:solidFill>
                  <a:schemeClr val="tx1"/>
                </a:solidFill>
              </a:rPr>
              <a:t>драматургии Островского </a:t>
            </a:r>
            <a:r>
              <a:rPr lang="ru-RU" sz="2100" dirty="0" smtClean="0">
                <a:solidFill>
                  <a:schemeClr val="tx1"/>
                </a:solidFill>
              </a:rPr>
              <a:t>Малый театр </a:t>
            </a:r>
            <a:r>
              <a:rPr lang="ru-RU" sz="2100" dirty="0">
                <a:solidFill>
                  <a:schemeClr val="tx1"/>
                </a:solidFill>
              </a:rPr>
              <a:t>обращался всегда. Начиная с премьеры и до сегодняшних дней его пьесы составляют важную часть репертуара. </a:t>
            </a:r>
            <a:endParaRPr lang="ru-RU" sz="2100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</a:rPr>
              <a:t>Малый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</a:rPr>
              <a:t>театр по праву называется «Домом Островского», и памятник великому русскому драматургу не случайно установлен у его фасада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7180" y="-10491"/>
            <a:ext cx="3856819" cy="686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885556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979</TotalTime>
  <Words>2463</Words>
  <Application>Microsoft Office PowerPoint</Application>
  <PresentationFormat>Экран (4:3)</PresentationFormat>
  <Paragraphs>160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 А. Н. Островского  (1823-1886)  на сцене и на экране</dc:title>
  <dc:creator>user</dc:creator>
  <cp:lastModifiedBy>ХасаншинаТМ</cp:lastModifiedBy>
  <cp:revision>72</cp:revision>
  <dcterms:created xsi:type="dcterms:W3CDTF">2022-10-22T08:07:44Z</dcterms:created>
  <dcterms:modified xsi:type="dcterms:W3CDTF">2022-10-25T10:00:01Z</dcterms:modified>
</cp:coreProperties>
</file>